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6"/>
  </p:notesMasterIdLst>
  <p:sldIdLst>
    <p:sldId id="256" r:id="rId5"/>
    <p:sldId id="257" r:id="rId6"/>
    <p:sldId id="258" r:id="rId7"/>
    <p:sldId id="323"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4" r:id="rId23"/>
    <p:sldId id="326" r:id="rId24"/>
    <p:sldId id="328" r:id="rId25"/>
    <p:sldId id="330" r:id="rId26"/>
    <p:sldId id="331" r:id="rId27"/>
    <p:sldId id="332" r:id="rId28"/>
    <p:sldId id="368" r:id="rId29"/>
    <p:sldId id="325" r:id="rId30"/>
    <p:sldId id="369" r:id="rId31"/>
    <p:sldId id="334" r:id="rId32"/>
    <p:sldId id="335" r:id="rId33"/>
    <p:sldId id="336" r:id="rId34"/>
    <p:sldId id="337" r:id="rId35"/>
    <p:sldId id="338" r:id="rId36"/>
    <p:sldId id="339" r:id="rId37"/>
    <p:sldId id="341" r:id="rId38"/>
    <p:sldId id="342" r:id="rId39"/>
    <p:sldId id="347" r:id="rId40"/>
    <p:sldId id="348" r:id="rId41"/>
    <p:sldId id="349" r:id="rId42"/>
    <p:sldId id="351" r:id="rId43"/>
    <p:sldId id="352" r:id="rId44"/>
    <p:sldId id="370" r:id="rId45"/>
    <p:sldId id="371" r:id="rId46"/>
    <p:sldId id="354" r:id="rId47"/>
    <p:sldId id="355" r:id="rId48"/>
    <p:sldId id="356" r:id="rId49"/>
    <p:sldId id="357" r:id="rId50"/>
    <p:sldId id="358" r:id="rId51"/>
    <p:sldId id="359" r:id="rId52"/>
    <p:sldId id="360" r:id="rId53"/>
    <p:sldId id="361" r:id="rId54"/>
    <p:sldId id="3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2DCBF1-9FC2-40ED-84BB-CC1BF945F580}"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7603E-E3DF-4F36-8A33-78093736F2C9}" type="slidenum">
              <a:rPr lang="en-US" smtClean="0"/>
              <a:t>‹#›</a:t>
            </a:fld>
            <a:endParaRPr lang="en-US"/>
          </a:p>
        </p:txBody>
      </p:sp>
    </p:spTree>
    <p:extLst>
      <p:ext uri="{BB962C8B-B14F-4D97-AF65-F5344CB8AC3E}">
        <p14:creationId xmlns:p14="http://schemas.microsoft.com/office/powerpoint/2010/main" val="129298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06AE3F0-E533-4A19-99F1-4CF0BCD9EFBE}" type="slidenum">
              <a:rPr lang="fr-FR" smtClean="0"/>
              <a:pPr/>
              <a:t>5</a:t>
            </a:fld>
            <a:endParaRPr lang="fr-F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a:t>Usually, so far, the arrays and strings we’re using have fixed length (i.e., length is known at compile time)</a:t>
            </a:r>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75D6AD96-E097-43DA-9245-EBFB15B55DBC}" type="slidenum">
              <a:rPr lang="fr-FR" smtClean="0"/>
              <a:pPr/>
              <a:t>16</a:t>
            </a:fld>
            <a:endParaRPr lang="fr-F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fr-FR"/>
              <a:t>Dung o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B901F23B-DB83-4AC1-B034-F9058A890107}" type="slidenum">
              <a:rPr lang="fr-FR" smtClean="0"/>
              <a:pPr/>
              <a:t>17</a:t>
            </a:fld>
            <a:endParaRPr lang="fr-F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136D29F-8BB0-4D04-B24C-FFEF1155EB0E}" type="slidenum">
              <a:rPr lang="fr-FR" smtClean="0"/>
              <a:pPr/>
              <a:t>18</a:t>
            </a:fld>
            <a:endParaRPr lang="fr-F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94D3C07-DC4C-4FA6-83C1-808DF96AC800}" type="slidenum">
              <a:rPr lang="fr-FR" smtClean="0"/>
              <a:pPr/>
              <a:t>20</a:t>
            </a:fld>
            <a:endParaRPr lang="fr-F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A817CE53-7459-46A9-9E7E-DA1DFB023854}" type="slidenum">
              <a:rPr lang="fr-FR" smtClean="0"/>
              <a:pPr/>
              <a:t>21</a:t>
            </a:fld>
            <a:endParaRPr lang="fr-F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16CEDAC7-2D07-4901-9208-AC7107E6E4F5}" type="slidenum">
              <a:rPr lang="fr-FR" smtClean="0"/>
              <a:pPr/>
              <a:t>22</a:t>
            </a:fld>
            <a:endParaRPr lang="fr-F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61B4C98-5AF5-4F68-99D4-41F6E0EF7302}" type="slidenum">
              <a:rPr lang="fr-FR" smtClean="0"/>
              <a:pPr/>
              <a:t>23</a:t>
            </a:fld>
            <a:endParaRPr lang="fr-F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2E6B2E0-0398-4EDE-B4BA-F9040A753B4C}" type="slidenum">
              <a:rPr lang="fr-FR" smtClean="0"/>
              <a:pPr/>
              <a:t>24</a:t>
            </a:fld>
            <a:endParaRPr lang="fr-F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lnSpc>
                <a:spcPct val="80000"/>
              </a:lnSpc>
            </a:pPr>
            <a:endParaRPr lang="fr-FR" sz="26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2E6B2E0-0398-4EDE-B4BA-F9040A753B4C}" type="slidenum">
              <a:rPr lang="fr-FR" smtClean="0"/>
              <a:pPr/>
              <a:t>25</a:t>
            </a:fld>
            <a:endParaRPr lang="fr-F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lnSpc>
                <a:spcPct val="80000"/>
              </a:lnSpc>
            </a:pPr>
            <a:endParaRPr lang="fr-FR" sz="2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p:txBody>
          <a:bodyPr/>
          <a:lstStyle/>
          <a:p>
            <a:pPr>
              <a:defRPr/>
            </a:pPr>
            <a:fld id="{75B7701A-B79D-4FA0-B837-78E78BD5FBDA}" type="slidenum">
              <a:rPr lang="fr-FR" smtClean="0"/>
              <a:pPr>
                <a:defRPr/>
              </a:pPr>
              <a:t>27</a:t>
            </a:fld>
            <a:endParaRPr lang="fr-F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CB04B6F8-6258-4872-941F-3FEE2AF1DEFC}" type="slidenum">
              <a:rPr lang="fr-FR" smtClean="0"/>
              <a:pPr/>
              <a:t>6</a:t>
            </a:fld>
            <a:endParaRPr lang="fr-F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5D1D4E50-9399-4CAB-9801-1405D39F7A0E}" type="slidenum">
              <a:rPr lang="fr-FR" smtClean="0"/>
              <a:pPr/>
              <a:t>28</a:t>
            </a:fld>
            <a:endParaRPr lang="fr-F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2DF5DF90-758B-43E2-A1F0-0D103204D1ED}" type="slidenum">
              <a:rPr lang="fr-FR" smtClean="0"/>
              <a:pPr/>
              <a:t>29</a:t>
            </a:fld>
            <a:endParaRPr lang="fr-F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31F630F5-E181-48DE-9532-39572A5C8885}" type="slidenum">
              <a:rPr lang="fr-FR" smtClean="0"/>
              <a:pPr/>
              <a:t>30</a:t>
            </a:fld>
            <a:endParaRPr lang="fr-F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EBE784A6-204C-4000-BF7D-5AA38D87BBE3}" type="slidenum">
              <a:rPr lang="fr-FR" smtClean="0"/>
              <a:pPr/>
              <a:t>31</a:t>
            </a:fld>
            <a:endParaRPr lang="fr-F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BC3B5405-2C80-49F0-B617-07DEEE2409BB}" type="slidenum">
              <a:rPr lang="fr-FR" smtClean="0"/>
              <a:pPr/>
              <a:t>32</a:t>
            </a:fld>
            <a:endParaRPr lang="fr-F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83819FB-2870-4BD8-9AF4-800496DDBC6C}" type="slidenum">
              <a:rPr lang="fr-FR" smtClean="0"/>
              <a:pPr/>
              <a:t>33</a:t>
            </a:fld>
            <a:endParaRPr lang="fr-F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0252F82-669B-42EE-8E21-53538A5798C3}" type="slidenum">
              <a:rPr lang="fr-FR" smtClean="0"/>
              <a:pPr/>
              <a:t>34</a:t>
            </a:fld>
            <a:endParaRPr lang="fr-F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endParaRPr lang="en-US" dirty="0"/>
          </a:p>
        </p:txBody>
      </p:sp>
      <p:sp>
        <p:nvSpPr>
          <p:cNvPr id="100356" name="Slide Number Placeholder 3"/>
          <p:cNvSpPr>
            <a:spLocks noGrp="1"/>
          </p:cNvSpPr>
          <p:nvPr>
            <p:ph type="sldNum" sz="quarter" idx="5"/>
          </p:nvPr>
        </p:nvSpPr>
        <p:spPr>
          <a:noFill/>
        </p:spPr>
        <p:txBody>
          <a:bodyPr/>
          <a:lstStyle/>
          <a:p>
            <a:fld id="{539FFAE8-82C7-4143-8478-82A85C026342}" type="slidenum">
              <a:rPr lang="fr-FR" smtClean="0"/>
              <a:pPr/>
              <a:t>36</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r>
              <a:rPr lang="en-US"/>
              <a:t>bai tap ICT58: Doc ghi file student –mang dong, copy multimode, subStr</a:t>
            </a:r>
          </a:p>
        </p:txBody>
      </p:sp>
      <p:sp>
        <p:nvSpPr>
          <p:cNvPr id="101380" name="Slide Number Placeholder 3"/>
          <p:cNvSpPr>
            <a:spLocks noGrp="1"/>
          </p:cNvSpPr>
          <p:nvPr>
            <p:ph type="sldNum" sz="quarter" idx="5"/>
          </p:nvPr>
        </p:nvSpPr>
        <p:spPr>
          <a:noFill/>
        </p:spPr>
        <p:txBody>
          <a:bodyPr/>
          <a:lstStyle/>
          <a:p>
            <a:fld id="{51C3CBF4-4A18-4F59-98F1-369BE8CEF876}" type="slidenum">
              <a:rPr lang="fr-FR" smtClean="0"/>
              <a:pPr/>
              <a:t>38</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pPr eaLnBrk="1" hangingPunct="1">
              <a:lnSpc>
                <a:spcPct val="120000"/>
              </a:lnSpc>
            </a:pPr>
            <a:endParaRPr lang="en-US" dirty="0"/>
          </a:p>
        </p:txBody>
      </p:sp>
      <p:sp>
        <p:nvSpPr>
          <p:cNvPr id="102404" name="Slide Number Placeholder 3"/>
          <p:cNvSpPr>
            <a:spLocks noGrp="1"/>
          </p:cNvSpPr>
          <p:nvPr>
            <p:ph type="sldNum" sz="quarter" idx="5"/>
          </p:nvPr>
        </p:nvSpPr>
        <p:spPr>
          <a:noFill/>
        </p:spPr>
        <p:txBody>
          <a:bodyPr/>
          <a:lstStyle/>
          <a:p>
            <a:fld id="{8BD2C4B3-EF66-4A6C-A5CD-748BFCDC94A1}" type="slidenum">
              <a:rPr lang="fr-FR" smtClean="0"/>
              <a:pPr/>
              <a:t>41</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1519BD6-072E-4D1D-B1ED-108F25E54D06}" type="slidenum">
              <a:rPr lang="fr-FR" smtClean="0"/>
              <a:pPr/>
              <a:t>7</a:t>
            </a:fld>
            <a:endParaRPr lang="fr-F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endParaRPr lang="fr-FR"/>
          </a:p>
        </p:txBody>
      </p:sp>
      <p:sp>
        <p:nvSpPr>
          <p:cNvPr id="103428" name="Slide Number Placeholder 3"/>
          <p:cNvSpPr>
            <a:spLocks noGrp="1"/>
          </p:cNvSpPr>
          <p:nvPr>
            <p:ph type="sldNum" sz="quarter" idx="5"/>
          </p:nvPr>
        </p:nvSpPr>
        <p:spPr>
          <a:noFill/>
        </p:spPr>
        <p:txBody>
          <a:bodyPr/>
          <a:lstStyle/>
          <a:p>
            <a:fld id="{90D66AD7-348E-4219-BE2E-ACCD0E1F01EF}" type="slidenum">
              <a:rPr lang="fr-FR" smtClean="0"/>
              <a:pPr/>
              <a:t>48</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a:t>BT VN63 T5</a:t>
            </a:r>
          </a:p>
        </p:txBody>
      </p:sp>
      <p:sp>
        <p:nvSpPr>
          <p:cNvPr id="104452" name="Slide Number Placeholder 3"/>
          <p:cNvSpPr>
            <a:spLocks noGrp="1"/>
          </p:cNvSpPr>
          <p:nvPr>
            <p:ph type="sldNum" sz="quarter" idx="5"/>
          </p:nvPr>
        </p:nvSpPr>
        <p:spPr>
          <a:noFill/>
        </p:spPr>
        <p:txBody>
          <a:bodyPr/>
          <a:lstStyle/>
          <a:p>
            <a:fld id="{A26C641A-F234-4557-A9D6-7D3012871310}" type="slidenum">
              <a:rPr lang="fr-FR" smtClean="0"/>
              <a:pPr/>
              <a:t>50</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pPr eaLnBrk="1" hangingPunct="1">
              <a:lnSpc>
                <a:spcPct val="90000"/>
              </a:lnSpc>
            </a:pPr>
            <a:endParaRPr lang="en-US" sz="2200" b="1" dirty="0"/>
          </a:p>
        </p:txBody>
      </p:sp>
      <p:sp>
        <p:nvSpPr>
          <p:cNvPr id="105476" name="Slide Number Placeholder 3"/>
          <p:cNvSpPr>
            <a:spLocks noGrp="1"/>
          </p:cNvSpPr>
          <p:nvPr>
            <p:ph type="sldNum" sz="quarter" idx="5"/>
          </p:nvPr>
        </p:nvSpPr>
        <p:spPr>
          <a:noFill/>
        </p:spPr>
        <p:txBody>
          <a:bodyPr/>
          <a:lstStyle/>
          <a:p>
            <a:fld id="{38481420-6CBD-4E5A-8374-B3B6C790F7F6}" type="slidenum">
              <a:rPr lang="fr-FR" smtClean="0"/>
              <a:pPr/>
              <a:t>51</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520E312-FB95-4F90-9EA3-CB2078891467}" type="slidenum">
              <a:rPr lang="fr-FR" smtClean="0"/>
              <a:pPr/>
              <a:t>8</a:t>
            </a:fld>
            <a:endParaRPr lang="fr-F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FA9F2EF-3776-4BA3-AFA0-8B114C1263F4}" type="slidenum">
              <a:rPr lang="fr-FR" smtClean="0"/>
              <a:pPr/>
              <a:t>9</a:t>
            </a:fld>
            <a:endParaRPr lang="fr-F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09548C36-47B7-44A1-9D96-123785449E71}" type="slidenum">
              <a:rPr lang="fr-FR" smtClean="0"/>
              <a:pPr/>
              <a:t>10</a:t>
            </a:fld>
            <a:endParaRPr lang="fr-F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b="1"/>
              <a:t>“contiguous allocation”</a:t>
            </a:r>
          </a:p>
          <a:p>
            <a:pPr eaLnBrk="1" hangingPunct="1"/>
            <a:r>
              <a:rPr lang="en-US"/>
              <a:t>calloc() zero-initializes the buffer, while malloc() leaves the memory uninitialized.</a:t>
            </a:r>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dirty="0"/>
          </a:p>
        </p:txBody>
      </p:sp>
      <p:sp>
        <p:nvSpPr>
          <p:cNvPr id="74756" name="Slide Number Placeholder 3"/>
          <p:cNvSpPr>
            <a:spLocks noGrp="1"/>
          </p:cNvSpPr>
          <p:nvPr>
            <p:ph type="sldNum" sz="quarter" idx="5"/>
          </p:nvPr>
        </p:nvSpPr>
        <p:spPr>
          <a:noFill/>
        </p:spPr>
        <p:txBody>
          <a:bodyPr/>
          <a:lstStyle/>
          <a:p>
            <a:fld id="{C01AC8F4-4892-46AE-8340-0741AFC44E79}" type="slidenum">
              <a:rPr lang="fr-FR" smtClean="0"/>
              <a:pPr/>
              <a:t>11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26CDF326-4DF6-49EC-A0CC-A59AA539593B}" type="slidenum">
              <a:rPr lang="fr-FR" smtClean="0"/>
              <a:pPr/>
              <a:t>14</a:t>
            </a:fld>
            <a:endParaRPr lang="fr-F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a:t>he memory allocated using functions malloc() and calloc() is not de-allocated on their own. Hence the free() method is used, whenever the dynamic memory allocation takes place. It helps to reduce wastage of memory by freeing it.</a:t>
            </a:r>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63CD3AAF-E85A-49BB-B73D-D130BA7EF860}" type="slidenum">
              <a:rPr lang="fr-FR" smtClean="0"/>
              <a:pPr/>
              <a:t>15</a:t>
            </a:fld>
            <a:endParaRPr lang="fr-F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Tree>
    <p:extLst>
      <p:ext uri="{BB962C8B-B14F-4D97-AF65-F5344CB8AC3E}">
        <p14:creationId xmlns:p14="http://schemas.microsoft.com/office/powerpoint/2010/main" val="3618028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968195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Tree>
    <p:extLst>
      <p:ext uri="{BB962C8B-B14F-4D97-AF65-F5344CB8AC3E}">
        <p14:creationId xmlns:p14="http://schemas.microsoft.com/office/powerpoint/2010/main" val="3295641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890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4269267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8065-49F7-BB12-AF0C-2016BFEFC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E0A0D-5AAA-CEDD-7A33-57CC7B720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5754FD-0137-26E2-3D22-D6E16A0530B4}"/>
              </a:ext>
            </a:extLst>
          </p:cNvPr>
          <p:cNvSpPr>
            <a:spLocks noGrp="1"/>
          </p:cNvSpPr>
          <p:nvPr>
            <p:ph type="dt" sz="half" idx="10"/>
          </p:nvPr>
        </p:nvSpPr>
        <p:spPr/>
        <p:txBody>
          <a:bodyPr/>
          <a:lstStyle/>
          <a:p>
            <a:fld id="{053DAFA2-E33C-4540-A525-354CFF9D4AED}" type="datetimeFigureOut">
              <a:rPr lang="en-US" smtClean="0"/>
              <a:t>2/10/2025</a:t>
            </a:fld>
            <a:endParaRPr lang="en-US"/>
          </a:p>
        </p:txBody>
      </p:sp>
      <p:sp>
        <p:nvSpPr>
          <p:cNvPr id="5" name="Footer Placeholder 4">
            <a:extLst>
              <a:ext uri="{FF2B5EF4-FFF2-40B4-BE49-F238E27FC236}">
                <a16:creationId xmlns:a16="http://schemas.microsoft.com/office/drawing/2014/main" id="{7E293459-781B-59C1-4CA1-9B1B1D94D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E322A-1E7C-C255-5FD0-D088C202FE8B}"/>
              </a:ext>
            </a:extLst>
          </p:cNvPr>
          <p:cNvSpPr>
            <a:spLocks noGrp="1"/>
          </p:cNvSpPr>
          <p:nvPr>
            <p:ph type="sldNum" sz="quarter" idx="12"/>
          </p:nvPr>
        </p:nvSpPr>
        <p:spPr/>
        <p:txBody>
          <a:bodyPr/>
          <a:lstStyle/>
          <a:p>
            <a:fld id="{CE053D2F-1D5F-4F61-88AA-2229A32FD4AE}" type="slidenum">
              <a:rPr lang="en-US" smtClean="0"/>
              <a:t>‹#›</a:t>
            </a:fld>
            <a:endParaRPr lang="en-US"/>
          </a:p>
        </p:txBody>
      </p:sp>
    </p:spTree>
    <p:extLst>
      <p:ext uri="{BB962C8B-B14F-4D97-AF65-F5344CB8AC3E}">
        <p14:creationId xmlns:p14="http://schemas.microsoft.com/office/powerpoint/2010/main" val="3482819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847062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541887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18359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404137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60642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9718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409363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5497807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389122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671454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861299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162230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199141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234426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156087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636142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059799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946985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601657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9720871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4141752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445057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134665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482432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456113"/>
          </a:xfrm>
        </p:spPr>
        <p:txBody>
          <a:bodyPr/>
          <a:lstStyle/>
          <a:p>
            <a:pPr lvl="0"/>
            <a:endParaRPr lang="en-US" noProof="0"/>
          </a:p>
        </p:txBody>
      </p:sp>
      <p:sp>
        <p:nvSpPr>
          <p:cNvPr id="4" name="Rectangle 47"/>
          <p:cNvSpPr>
            <a:spLocks noGrp="1" noChangeArrowheads="1"/>
          </p:cNvSpPr>
          <p:nvPr>
            <p:ph type="dt" sz="half" idx="10"/>
          </p:nvPr>
        </p:nvSpPr>
        <p:spPr>
          <a:ln/>
        </p:spPr>
        <p:txBody>
          <a:bodyPr/>
          <a:lstStyle>
            <a:lvl1pPr>
              <a:defRPr/>
            </a:lvl1pPr>
          </a:lstStyle>
          <a:p>
            <a:pPr>
              <a:defRPr/>
            </a:pPr>
            <a:fld id="{DE6553D4-58FA-4DC3-8C9D-79C05AD38199}" type="datetime1">
              <a:rPr lang="en-US" smtClean="0"/>
              <a:pPr>
                <a:defRPr/>
              </a:pPr>
              <a:t>2/10/2025</a:t>
            </a:fld>
            <a:endParaRPr lang="en-US"/>
          </a:p>
        </p:txBody>
      </p:sp>
      <p:sp>
        <p:nvSpPr>
          <p:cNvPr id="5" name="Rectangle 48"/>
          <p:cNvSpPr>
            <a:spLocks noGrp="1" noChangeArrowheads="1"/>
          </p:cNvSpPr>
          <p:nvPr>
            <p:ph type="ftr" sz="quarter" idx="11"/>
          </p:nvPr>
        </p:nvSpPr>
        <p:spPr>
          <a:ln/>
        </p:spPr>
        <p:txBody>
          <a:bodyPr/>
          <a:lstStyle>
            <a:lvl1pPr>
              <a:defRPr/>
            </a:lvl1pPr>
          </a:lstStyle>
          <a:p>
            <a:pPr>
              <a:defRPr/>
            </a:pPr>
            <a:endParaRPr lang="en-US"/>
          </a:p>
        </p:txBody>
      </p:sp>
      <p:sp>
        <p:nvSpPr>
          <p:cNvPr id="6" name="Rectangle 49"/>
          <p:cNvSpPr>
            <a:spLocks noGrp="1" noChangeArrowheads="1"/>
          </p:cNvSpPr>
          <p:nvPr>
            <p:ph type="sldNum" sz="quarter" idx="12"/>
          </p:nvPr>
        </p:nvSpPr>
        <p:spPr>
          <a:ln/>
        </p:spPr>
        <p:txBody>
          <a:bodyPr/>
          <a:lstStyle>
            <a:lvl1pPr>
              <a:defRPr/>
            </a:lvl1pPr>
          </a:lstStyle>
          <a:p>
            <a:pPr>
              <a:defRPr/>
            </a:pPr>
            <a:fld id="{3B879020-D61A-45EA-817B-C196E1345CE1}" type="slidenum">
              <a:rPr lang="en-US"/>
              <a:pPr>
                <a:defRPr/>
              </a:pPr>
              <a:t>‹#›</a:t>
            </a:fld>
            <a:endParaRPr lang="en-US"/>
          </a:p>
        </p:txBody>
      </p:sp>
    </p:spTree>
    <p:extLst>
      <p:ext uri="{BB962C8B-B14F-4D97-AF65-F5344CB8AC3E}">
        <p14:creationId xmlns:p14="http://schemas.microsoft.com/office/powerpoint/2010/main" val="637826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5883973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97159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Tree>
    <p:extLst>
      <p:ext uri="{BB962C8B-B14F-4D97-AF65-F5344CB8AC3E}">
        <p14:creationId xmlns:p14="http://schemas.microsoft.com/office/powerpoint/2010/main" val="2889399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9253038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718188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136100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0541931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540082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004858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062173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6324106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4686407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99171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7013644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732362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5229076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4022118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800984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9084462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4434702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2836619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375043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9546426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34398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990775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266570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9517398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3661740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734329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2999855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245252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14607"/>
            <a:ext cx="10515600" cy="737960"/>
          </a:xfrm>
          <a:prstGeom prst="rect">
            <a:avLst/>
          </a:prstGeom>
        </p:spPr>
        <p:txBody>
          <a:bodyPr/>
          <a:lstStyle>
            <a:lvl1pPr>
              <a:defRPr lang="en-US" sz="3200" b="1" kern="1200" baseline="0" dirty="0">
                <a:solidFill>
                  <a:schemeClr val="tx1"/>
                </a:solidFill>
                <a:latin typeface="Calibri" pitchFamily="34"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838200" y="851593"/>
            <a:ext cx="10515600" cy="5174881"/>
          </a:xfrm>
          <a:prstGeom prst="rect">
            <a:avLst/>
          </a:prstGeom>
        </p:spPr>
        <p:txBody>
          <a:bodyPr/>
          <a:lstStyle>
            <a:lvl1pPr marL="401638" indent="-401638">
              <a:buClr>
                <a:srgbClr val="CE3B2A"/>
              </a:buClr>
              <a:buFont typeface="Wingdings" pitchFamily="2" charset="2"/>
              <a:buChar char="v"/>
              <a:tabLst/>
              <a:defRPr sz="3200" baseline="0"/>
            </a:lvl1pPr>
            <a:lvl2pPr marL="846138" indent="-268288">
              <a:buClr>
                <a:schemeClr val="tx1"/>
              </a:buClr>
              <a:buFont typeface="Wingdings" pitchFamily="2" charset="2"/>
              <a:buChar char="§"/>
              <a:tabLst/>
              <a:defRPr sz="2400" baseline="0"/>
            </a:lvl2pPr>
            <a:lvl3pPr marL="1341438" indent="-268288">
              <a:buClr>
                <a:srgbClr val="CE3B2A"/>
              </a:buClr>
              <a:tabLst/>
              <a:defRPr sz="2000" baseline="0"/>
            </a:lvl3pPr>
            <a:lvl4pPr marL="1651000" indent="-174625">
              <a:tabLst/>
              <a:defRPr baseline="0"/>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0358ACF-A939-46FB-B706-CE0B2B7BBF06}" type="datetime1">
              <a:rPr lang="en-US" altLang="zh-CN" smtClean="0"/>
              <a:pPr/>
              <a:t>2/10/2025</a:t>
            </a:fld>
            <a:endParaRPr lang="zh-CN"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11F88B7E-86B8-4862-842E-2DB840C1EC76}" type="slidenum">
              <a:rPr lang="zh-CN" altLang="en-US" smtClean="0"/>
              <a:pPr/>
              <a:t>‹#›</a:t>
            </a:fld>
            <a:endParaRPr lang="zh-CN" altLang="en-US"/>
          </a:p>
        </p:txBody>
      </p:sp>
    </p:spTree>
    <p:extLst>
      <p:ext uri="{BB962C8B-B14F-4D97-AF65-F5344CB8AC3E}">
        <p14:creationId xmlns:p14="http://schemas.microsoft.com/office/powerpoint/2010/main" val="17911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Tree>
    <p:extLst>
      <p:ext uri="{BB962C8B-B14F-4D97-AF65-F5344CB8AC3E}">
        <p14:creationId xmlns:p14="http://schemas.microsoft.com/office/powerpoint/2010/main" val="25873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003216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sz="2000">
                <a:latin typeface="Lato" panose="020F0502020204030203" pitchFamily="34" charset="0"/>
                <a:ea typeface="Lato" panose="020F0502020204030203" pitchFamily="34" charset="0"/>
                <a:cs typeface="Lato" panose="020F0502020204030203" pitchFamily="34" charset="0"/>
              </a:defRPr>
            </a:lvl1pPr>
            <a:lvl2pPr>
              <a:defRPr sz="1800">
                <a:latin typeface="Lato" panose="020F0502020204030203" pitchFamily="34" charset="0"/>
                <a:ea typeface="Lato" panose="020F0502020204030203" pitchFamily="34" charset="0"/>
                <a:cs typeface="Lato" panose="020F0502020204030203" pitchFamily="34" charset="0"/>
              </a:defRPr>
            </a:lvl2pPr>
            <a:lvl3pPr>
              <a:defRPr sz="1600">
                <a:latin typeface="Lato" panose="020F0502020204030203" pitchFamily="34" charset="0"/>
                <a:ea typeface="Lato" panose="020F0502020204030203" pitchFamily="34" charset="0"/>
                <a:cs typeface="Lato" panose="020F0502020204030203" pitchFamily="34" charset="0"/>
              </a:defRPr>
            </a:lvl3pPr>
            <a:lvl4pPr marL="13716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4pPr>
            <a:lvl5pPr marL="1828800" indent="0">
              <a:buNone/>
              <a:defRPr sz="1400">
                <a:solidFill>
                  <a:srgbClr val="00376F"/>
                </a:solidFill>
                <a:latin typeface="Consolas" panose="020B0609020204030204" pitchFamily="49" charset="0"/>
                <a:ea typeface="Consolas" panose="020B0609020204030204" pitchFamily="49"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053DAFA2-E33C-4540-A525-354CFF9D4AED}" type="datetimeFigureOut">
              <a:rPr lang="en-US" smtClean="0"/>
              <a:t>2/10/2025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CE053D2F-1D5F-4F61-88AA-2229A32FD4AE}" type="slidenum">
              <a:rPr lang="en-US" smtClean="0"/>
              <a:t>‹#›</a:t>
            </a:fld>
            <a:endParaRPr lang="en-US"/>
          </a:p>
        </p:txBody>
      </p:sp>
    </p:spTree>
    <p:extLst>
      <p:ext uri="{BB962C8B-B14F-4D97-AF65-F5344CB8AC3E}">
        <p14:creationId xmlns:p14="http://schemas.microsoft.com/office/powerpoint/2010/main" val="357967676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8"/>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097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denisowski.org/Vietnamese/vnedict.tx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547E-EF52-1187-6C69-F5267934C6A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489C919-1969-D2C8-93F2-C5844A0DE2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728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10</a:t>
            </a:fld>
            <a:endParaRPr lang="zh-CN" altLang="en-US"/>
          </a:p>
        </p:txBody>
      </p:sp>
      <p:sp>
        <p:nvSpPr>
          <p:cNvPr id="148482" name="Rectangle 2"/>
          <p:cNvSpPr>
            <a:spLocks noGrp="1" noChangeArrowheads="1"/>
          </p:cNvSpPr>
          <p:nvPr>
            <p:ph type="title"/>
          </p:nvPr>
        </p:nvSpPr>
        <p:spPr/>
        <p:txBody>
          <a:bodyPr/>
          <a:lstStyle/>
          <a:p>
            <a:pPr eaLnBrk="1" hangingPunct="1">
              <a:defRPr/>
            </a:pPr>
            <a:r>
              <a:rPr lang="en-US" dirty="0"/>
              <a:t>Function  </a:t>
            </a:r>
            <a:r>
              <a:rPr lang="en-US" dirty="0" err="1"/>
              <a:t>c</a:t>
            </a:r>
            <a:r>
              <a:rPr lang="en-US" b="1" dirty="0" err="1">
                <a:latin typeface="Courier New" pitchFamily="49" charset="0"/>
                <a:cs typeface="Courier New" pitchFamily="49" charset="0"/>
              </a:rPr>
              <a:t>alloc</a:t>
            </a:r>
            <a:endParaRPr lang="en-US" dirty="0"/>
          </a:p>
        </p:txBody>
      </p:sp>
      <p:sp>
        <p:nvSpPr>
          <p:cNvPr id="10243" name="Rectangle 3"/>
          <p:cNvSpPr>
            <a:spLocks noGrp="1" noChangeArrowheads="1"/>
          </p:cNvSpPr>
          <p:nvPr>
            <p:ph sz="quarter" idx="13"/>
          </p:nvPr>
        </p:nvSpPr>
        <p:spPr/>
        <p:txBody>
          <a:bodyPr>
            <a:normAutofit/>
          </a:bodyPr>
          <a:lstStyle/>
          <a:p>
            <a:pPr eaLnBrk="1" hangingPunct="1">
              <a:buFontTx/>
              <a:buNone/>
            </a:pPr>
            <a:r>
              <a:rPr lang="en-US" sz="2400" b="1" dirty="0">
                <a:solidFill>
                  <a:srgbClr val="0000FF"/>
                </a:solidFill>
                <a:latin typeface="+mn-lt"/>
                <a:cs typeface="Courier New" pitchFamily="49" charset="0"/>
              </a:rPr>
              <a:t>void </a:t>
            </a:r>
            <a:r>
              <a:rPr lang="en-US" sz="2400" b="1" dirty="0">
                <a:latin typeface="+mn-lt"/>
                <a:cs typeface="Courier New" pitchFamily="49" charset="0"/>
              </a:rPr>
              <a:t>*</a:t>
            </a:r>
            <a:r>
              <a:rPr lang="en-US" sz="2400" b="1" dirty="0" err="1">
                <a:latin typeface="+mn-lt"/>
                <a:cs typeface="Courier New" pitchFamily="49" charset="0"/>
              </a:rPr>
              <a:t>calloc</a:t>
            </a:r>
            <a:r>
              <a:rPr lang="en-US" sz="2400" b="1" dirty="0">
                <a:latin typeface="+mn-lt"/>
                <a:cs typeface="Courier New" pitchFamily="49" charset="0"/>
              </a:rPr>
              <a:t>(</a:t>
            </a:r>
            <a:r>
              <a:rPr lang="en-US" sz="2400" b="1" dirty="0" err="1">
                <a:solidFill>
                  <a:srgbClr val="0000FF"/>
                </a:solidFill>
                <a:latin typeface="+mn-lt"/>
                <a:cs typeface="Courier New" pitchFamily="49" charset="0"/>
              </a:rPr>
              <a:t>size_t</a:t>
            </a:r>
            <a:r>
              <a:rPr lang="en-US" sz="2400" b="1" dirty="0">
                <a:latin typeface="+mn-lt"/>
                <a:cs typeface="Courier New" pitchFamily="49" charset="0"/>
              </a:rPr>
              <a:t> </a:t>
            </a:r>
            <a:r>
              <a:rPr lang="en-US" sz="2400" b="1" dirty="0" err="1">
                <a:latin typeface="+mn-lt"/>
                <a:cs typeface="Courier New" pitchFamily="49" charset="0"/>
              </a:rPr>
              <a:t>nitems</a:t>
            </a:r>
            <a:r>
              <a:rPr lang="en-US" sz="2400" b="1" dirty="0">
                <a:latin typeface="+mn-lt"/>
                <a:cs typeface="Courier New" pitchFamily="49" charset="0"/>
              </a:rPr>
              <a:t>, </a:t>
            </a:r>
            <a:r>
              <a:rPr lang="en-US" sz="2400" b="1" dirty="0" err="1">
                <a:solidFill>
                  <a:srgbClr val="0000FF"/>
                </a:solidFill>
                <a:latin typeface="+mn-lt"/>
                <a:cs typeface="Courier New" pitchFamily="49" charset="0"/>
              </a:rPr>
              <a:t>size_t</a:t>
            </a:r>
            <a:r>
              <a:rPr lang="en-US" sz="2400" b="1" dirty="0">
                <a:latin typeface="+mn-lt"/>
                <a:cs typeface="Courier New" pitchFamily="49" charset="0"/>
              </a:rPr>
              <a:t> size); </a:t>
            </a:r>
            <a:br>
              <a:rPr lang="en-US" sz="2400" b="1" dirty="0">
                <a:latin typeface="+mn-lt"/>
                <a:cs typeface="Courier New" pitchFamily="49" charset="0"/>
              </a:rPr>
            </a:br>
            <a:endParaRPr lang="en-US" sz="2400" b="1" dirty="0">
              <a:latin typeface="+mn-lt"/>
              <a:cs typeface="Courier New" pitchFamily="49" charset="0"/>
            </a:endParaRPr>
          </a:p>
          <a:p>
            <a:pPr algn="l"/>
            <a:r>
              <a:rPr lang="en-US" sz="2400" b="0" i="0" dirty="0">
                <a:effectLst/>
                <a:latin typeface="+mn-lt"/>
              </a:rPr>
              <a:t>Dynamic memory allocation involves a specified number of items, </a:t>
            </a:r>
            <a:r>
              <a:rPr lang="en-US" sz="2400" b="0" i="0" dirty="0" err="1">
                <a:effectLst/>
                <a:latin typeface="+mn-lt"/>
              </a:rPr>
              <a:t>nitems</a:t>
            </a:r>
            <a:r>
              <a:rPr lang="en-US" sz="2400" b="0" i="0" dirty="0">
                <a:effectLst/>
                <a:latin typeface="+mn-lt"/>
              </a:rPr>
              <a:t>, all of the same type, each with a size of size bytes.</a:t>
            </a:r>
          </a:p>
          <a:p>
            <a:pPr algn="l"/>
            <a:r>
              <a:rPr lang="en-US" sz="2400" b="0" i="0" dirty="0">
                <a:effectLst/>
                <a:latin typeface="+mn-lt"/>
              </a:rPr>
              <a:t>The initialization of these elements with a default value of 0 isn't performed by the malloc function. It returns a pointer to the allocated memory if the allocation request is successful, and it returns a NULL pointer if it fails.</a:t>
            </a:r>
          </a:p>
          <a:p>
            <a:r>
              <a:rPr lang="en-US" sz="2400" b="1" dirty="0" err="1">
                <a:solidFill>
                  <a:srgbClr val="0000FF"/>
                </a:solidFill>
                <a:latin typeface="+mn-lt"/>
                <a:cs typeface="Courier New" pitchFamily="49" charset="0"/>
              </a:rPr>
              <a:t>ptr</a:t>
            </a:r>
            <a:r>
              <a:rPr lang="en-US" sz="2400" b="1" dirty="0">
                <a:solidFill>
                  <a:srgbClr val="0000FF"/>
                </a:solidFill>
                <a:latin typeface="+mn-lt"/>
                <a:cs typeface="Courier New" pitchFamily="49" charset="0"/>
              </a:rPr>
              <a:t> = (float*) </a:t>
            </a:r>
            <a:r>
              <a:rPr lang="en-US" sz="2400" b="1" dirty="0" err="1">
                <a:solidFill>
                  <a:srgbClr val="0000FF"/>
                </a:solidFill>
                <a:latin typeface="+mn-lt"/>
                <a:cs typeface="Courier New" pitchFamily="49" charset="0"/>
              </a:rPr>
              <a:t>calloc</a:t>
            </a:r>
            <a:r>
              <a:rPr lang="en-US" sz="2400" b="1" dirty="0">
                <a:solidFill>
                  <a:srgbClr val="0000FF"/>
                </a:solidFill>
                <a:latin typeface="+mn-lt"/>
                <a:cs typeface="Courier New" pitchFamily="49" charset="0"/>
              </a:rPr>
              <a:t>(25,sizeof(float));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11</a:t>
            </a:fld>
            <a:endParaRPr lang="zh-CN" altLang="en-US"/>
          </a:p>
        </p:txBody>
      </p:sp>
      <p:sp>
        <p:nvSpPr>
          <p:cNvPr id="2" name="Title 1"/>
          <p:cNvSpPr>
            <a:spLocks noGrp="1"/>
          </p:cNvSpPr>
          <p:nvPr>
            <p:ph type="title"/>
          </p:nvPr>
        </p:nvSpPr>
        <p:spPr/>
        <p:txBody>
          <a:bodyPr>
            <a:normAutofit fontScale="90000"/>
          </a:bodyPr>
          <a:lstStyle/>
          <a:p>
            <a:pPr>
              <a:defRPr/>
            </a:pPr>
            <a:r>
              <a:rPr lang="fr-FR" dirty="0" err="1"/>
              <a:t>Function</a:t>
            </a:r>
            <a:r>
              <a:rPr lang="fr-FR" dirty="0"/>
              <a:t> </a:t>
            </a:r>
            <a:r>
              <a:rPr lang="fr-FR" dirty="0" err="1"/>
              <a:t>Reallocate</a:t>
            </a:r>
            <a:endParaRPr lang="fr-FR" dirty="0"/>
          </a:p>
        </p:txBody>
      </p:sp>
      <p:sp>
        <p:nvSpPr>
          <p:cNvPr id="3" name="Content Placeholder 2"/>
          <p:cNvSpPr>
            <a:spLocks noGrp="1"/>
          </p:cNvSpPr>
          <p:nvPr>
            <p:ph sz="quarter" idx="13"/>
          </p:nvPr>
        </p:nvSpPr>
        <p:spPr/>
        <p:txBody>
          <a:bodyPr>
            <a:noAutofit/>
          </a:bodyPr>
          <a:lstStyle/>
          <a:p>
            <a:pPr>
              <a:defRPr/>
            </a:pPr>
            <a:r>
              <a:rPr lang="en-US" sz="2200" dirty="0">
                <a:latin typeface="+mn-lt"/>
              </a:rPr>
              <a:t>Sometimes, a program needs to allocate additional memory after the initial allocation.</a:t>
            </a:r>
          </a:p>
          <a:p>
            <a:pPr lvl="1">
              <a:defRPr/>
            </a:pPr>
            <a:endParaRPr lang="en-US" sz="2200" dirty="0">
              <a:latin typeface="+mn-lt"/>
            </a:endParaRPr>
          </a:p>
          <a:p>
            <a:pPr lvl="1">
              <a:defRPr/>
            </a:pPr>
            <a:endParaRPr lang="en-US" sz="2200" dirty="0">
              <a:latin typeface="+mn-lt"/>
            </a:endParaRPr>
          </a:p>
          <a:p>
            <a:pPr>
              <a:defRPr/>
            </a:pPr>
            <a:r>
              <a:rPr lang="en-US" sz="2200" dirty="0">
                <a:latin typeface="+mn-lt"/>
              </a:rPr>
              <a:t>The </a:t>
            </a:r>
            <a:r>
              <a:rPr lang="en-US" sz="2200" dirty="0" err="1">
                <a:latin typeface="+mn-lt"/>
              </a:rPr>
              <a:t>realloc</a:t>
            </a:r>
            <a:r>
              <a:rPr lang="en-US" sz="2200" dirty="0">
                <a:latin typeface="+mn-lt"/>
              </a:rPr>
              <a:t> function is used to change the size of the memory block pointed to by the pointer </a:t>
            </a:r>
            <a:r>
              <a:rPr lang="en-US" sz="2200" dirty="0" err="1">
                <a:latin typeface="+mn-lt"/>
              </a:rPr>
              <a:t>ptr</a:t>
            </a:r>
            <a:r>
              <a:rPr lang="en-US" sz="2200" dirty="0">
                <a:latin typeface="+mn-lt"/>
              </a:rPr>
              <a:t>, which was previously allocated by malloc or </a:t>
            </a:r>
            <a:r>
              <a:rPr lang="en-US" sz="2200" dirty="0" err="1">
                <a:latin typeface="+mn-lt"/>
              </a:rPr>
              <a:t>calloc</a:t>
            </a:r>
            <a:r>
              <a:rPr lang="en-US" sz="2200" dirty="0">
                <a:latin typeface="+mn-lt"/>
              </a:rPr>
              <a:t>.</a:t>
            </a:r>
          </a:p>
          <a:p>
            <a:pPr>
              <a:defRPr/>
            </a:pPr>
            <a:r>
              <a:rPr lang="en-US" sz="2200" dirty="0">
                <a:latin typeface="+mn-lt"/>
              </a:rPr>
              <a:t>Parameters:</a:t>
            </a:r>
          </a:p>
          <a:p>
            <a:pPr lvl="1">
              <a:defRPr/>
            </a:pPr>
            <a:r>
              <a:rPr lang="en-US" sz="2200" dirty="0" err="1">
                <a:latin typeface="+mn-lt"/>
              </a:rPr>
              <a:t>ptr</a:t>
            </a:r>
            <a:r>
              <a:rPr lang="en-US" sz="2200" dirty="0">
                <a:latin typeface="+mn-lt"/>
              </a:rPr>
              <a:t>: A pointer to the memory block that needs to be reallocated. If this pointer is NULL, a new memory block is allocated and returned by the function.</a:t>
            </a:r>
          </a:p>
          <a:p>
            <a:pPr lvl="1">
              <a:defRPr/>
            </a:pPr>
            <a:r>
              <a:rPr lang="en-US" sz="2200" dirty="0">
                <a:latin typeface="+mn-lt"/>
              </a:rPr>
              <a:t>size: The new size of the memory block in bytes. If it's 0 and </a:t>
            </a:r>
            <a:r>
              <a:rPr lang="en-US" sz="2200" dirty="0" err="1">
                <a:latin typeface="+mn-lt"/>
              </a:rPr>
              <a:t>ptr</a:t>
            </a:r>
            <a:r>
              <a:rPr lang="en-US" sz="2200" dirty="0">
                <a:latin typeface="+mn-lt"/>
              </a:rPr>
              <a:t> is pointing to a previously allocated memory block, the memory block pointed to by </a:t>
            </a:r>
            <a:r>
              <a:rPr lang="en-US" sz="2200" dirty="0" err="1">
                <a:latin typeface="+mn-lt"/>
              </a:rPr>
              <a:t>ptr</a:t>
            </a:r>
            <a:r>
              <a:rPr lang="en-US" sz="2200" dirty="0">
                <a:latin typeface="+mn-lt"/>
              </a:rPr>
              <a:t> is deallocated, and the function returns NULL.</a:t>
            </a:r>
          </a:p>
          <a:p>
            <a:pPr>
              <a:defRPr/>
            </a:pPr>
            <a:r>
              <a:rPr lang="en-US" sz="2200" dirty="0">
                <a:latin typeface="+mn-lt"/>
              </a:rPr>
              <a:t>Return Value:</a:t>
            </a:r>
          </a:p>
          <a:p>
            <a:pPr lvl="1">
              <a:defRPr/>
            </a:pPr>
            <a:r>
              <a:rPr lang="en-US" sz="2200" dirty="0">
                <a:latin typeface="+mn-lt"/>
              </a:rPr>
              <a:t>It returns a pointer to the memory block if the reallocation request is successful, and it returns a NULL pointer if it fails.</a:t>
            </a:r>
            <a:endParaRPr lang="fr-FR" sz="2200" dirty="0">
              <a:latin typeface="+mn-lt"/>
            </a:endParaRPr>
          </a:p>
        </p:txBody>
      </p:sp>
      <p:sp>
        <p:nvSpPr>
          <p:cNvPr id="7" name="TextBox 6">
            <a:extLst>
              <a:ext uri="{FF2B5EF4-FFF2-40B4-BE49-F238E27FC236}">
                <a16:creationId xmlns:a16="http://schemas.microsoft.com/office/drawing/2014/main" id="{C7C46DB6-51F9-E3FF-1114-3CBF05C2ED10}"/>
              </a:ext>
            </a:extLst>
          </p:cNvPr>
          <p:cNvSpPr txBox="1"/>
          <p:nvPr/>
        </p:nvSpPr>
        <p:spPr>
          <a:xfrm>
            <a:off x="3062035" y="1543550"/>
            <a:ext cx="6094476" cy="461665"/>
          </a:xfrm>
          <a:prstGeom prst="rect">
            <a:avLst/>
          </a:prstGeom>
          <a:noFill/>
        </p:spPr>
        <p:txBody>
          <a:bodyPr wrap="square">
            <a:spAutoFit/>
          </a:bodyPr>
          <a:lstStyle/>
          <a:p>
            <a:pPr>
              <a:defRPr/>
            </a:pPr>
            <a:r>
              <a:rPr lang="en-GB" sz="2400" dirty="0">
                <a:latin typeface="+mn-lt"/>
              </a:rPr>
              <a:t>void *</a:t>
            </a:r>
            <a:r>
              <a:rPr lang="en-GB" sz="2400" dirty="0" err="1">
                <a:latin typeface="+mn-lt"/>
              </a:rPr>
              <a:t>realloc</a:t>
            </a:r>
            <a:r>
              <a:rPr lang="en-GB" sz="2400" dirty="0">
                <a:latin typeface="+mn-lt"/>
              </a:rPr>
              <a:t>(void *</a:t>
            </a:r>
            <a:r>
              <a:rPr lang="en-GB" sz="2400" dirty="0" err="1">
                <a:latin typeface="+mn-lt"/>
              </a:rPr>
              <a:t>ptr</a:t>
            </a:r>
            <a:r>
              <a:rPr lang="en-GB" sz="2400" dirty="0">
                <a:latin typeface="+mn-lt"/>
              </a:rPr>
              <a:t>, </a:t>
            </a:r>
            <a:r>
              <a:rPr lang="en-GB" sz="2400" dirty="0" err="1">
                <a:latin typeface="+mn-lt"/>
              </a:rPr>
              <a:t>size_t</a:t>
            </a:r>
            <a:r>
              <a:rPr lang="en-GB" sz="2400" dirty="0">
                <a:latin typeface="+mn-lt"/>
              </a:rPr>
              <a:t> size)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12</a:t>
            </a:fld>
            <a:endParaRPr lang="zh-CN" altLang="en-US" dirty="0"/>
          </a:p>
        </p:txBody>
      </p:sp>
      <p:sp>
        <p:nvSpPr>
          <p:cNvPr id="2" name="Title 1"/>
          <p:cNvSpPr>
            <a:spLocks noGrp="1"/>
          </p:cNvSpPr>
          <p:nvPr>
            <p:ph type="title"/>
          </p:nvPr>
        </p:nvSpPr>
        <p:spPr/>
        <p:txBody>
          <a:bodyPr/>
          <a:lstStyle/>
          <a:p>
            <a:pPr>
              <a:defRPr/>
            </a:pPr>
            <a:r>
              <a:rPr lang="fr-FR" dirty="0" err="1"/>
              <a:t>Function</a:t>
            </a:r>
            <a:r>
              <a:rPr lang="fr-FR" dirty="0"/>
              <a:t> </a:t>
            </a:r>
            <a:r>
              <a:rPr lang="fr-FR" dirty="0" err="1"/>
              <a:t>Reallocate</a:t>
            </a:r>
            <a:endParaRPr lang="en-US" dirty="0"/>
          </a:p>
        </p:txBody>
      </p:sp>
      <p:pic>
        <p:nvPicPr>
          <p:cNvPr id="12291" name="Picture 6" descr="https://media.geeksforgeeks.org/wp-content/cdn-uploads/realloc-function-in-c.png"/>
          <p:cNvPicPr>
            <a:picLocks noGrp="1" noChangeAspect="1" noChangeArrowheads="1"/>
          </p:cNvPicPr>
          <p:nvPr>
            <p:ph sz="quarter" idx="13"/>
          </p:nvPr>
        </p:nvPicPr>
        <p:blipFill>
          <a:blip r:embed="rId2" cstate="print"/>
          <a:stretch>
            <a:fillRect/>
          </a:stretch>
        </p:blipFill>
        <p:spPr>
          <a:xfrm>
            <a:off x="2286000" y="1370013"/>
            <a:ext cx="7620000" cy="4286250"/>
          </a:xfrm>
          <a:prstGeom prst="rect">
            <a:avLst/>
          </a:prstGeom>
          <a:noFill/>
        </p:spPr>
      </p:pic>
      <p:sp>
        <p:nvSpPr>
          <p:cNvPr id="5" name="TextBox 4"/>
          <p:cNvSpPr txBox="1"/>
          <p:nvPr/>
        </p:nvSpPr>
        <p:spPr>
          <a:xfrm flipH="1">
            <a:off x="7218948" y="5325978"/>
            <a:ext cx="2245895" cy="369332"/>
          </a:xfrm>
          <a:prstGeom prst="rect">
            <a:avLst/>
          </a:prstGeom>
          <a:noFill/>
        </p:spPr>
        <p:txBody>
          <a:bodyPr wrap="square" rtlCol="0">
            <a:spAutoFit/>
          </a:bodyPr>
          <a:lstStyle/>
          <a:p>
            <a:r>
              <a:rPr lang="en-US" dirty="0" err="1"/>
              <a:t>Nguồn</a:t>
            </a:r>
            <a:r>
              <a:rPr lang="en-US" dirty="0"/>
              <a:t>: </a:t>
            </a:r>
            <a:r>
              <a:rPr lang="en-US" dirty="0" err="1"/>
              <a:t>geeksforgeeks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F88B7E-86B8-4862-842E-2DB840C1EC76}" type="slidenum">
              <a:rPr lang="zh-CN" altLang="en-US" smtClean="0"/>
              <a:pPr/>
              <a:t>13</a:t>
            </a:fld>
            <a:endParaRPr lang="zh-CN" altLang="en-US"/>
          </a:p>
        </p:txBody>
      </p:sp>
      <p:sp>
        <p:nvSpPr>
          <p:cNvPr id="2" name="Title 1"/>
          <p:cNvSpPr>
            <a:spLocks noGrp="1"/>
          </p:cNvSpPr>
          <p:nvPr>
            <p:ph type="title"/>
          </p:nvPr>
        </p:nvSpPr>
        <p:spPr/>
        <p:txBody>
          <a:bodyPr/>
          <a:lstStyle/>
          <a:p>
            <a:pPr>
              <a:defRPr/>
            </a:pPr>
            <a:r>
              <a:rPr lang="fr-FR" dirty="0"/>
              <a:t>Example</a:t>
            </a:r>
          </a:p>
        </p:txBody>
      </p:sp>
      <p:sp>
        <p:nvSpPr>
          <p:cNvPr id="3" name="Content Placeholder 2">
            <a:extLst>
              <a:ext uri="{FF2B5EF4-FFF2-40B4-BE49-F238E27FC236}">
                <a16:creationId xmlns:a16="http://schemas.microsoft.com/office/drawing/2014/main" id="{7AE4D959-165A-E062-3C3A-35E587D9266F}"/>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7F63CBE1-F3E0-BC74-1534-024A0A3182F0}"/>
              </a:ext>
            </a:extLst>
          </p:cNvPr>
          <p:cNvSpPr txBox="1"/>
          <p:nvPr/>
        </p:nvSpPr>
        <p:spPr>
          <a:xfrm>
            <a:off x="1700784" y="1443841"/>
            <a:ext cx="9141714" cy="3970318"/>
          </a:xfrm>
          <a:prstGeom prst="rect">
            <a:avLst/>
          </a:prstGeom>
          <a:solidFill>
            <a:schemeClr val="accent1">
              <a:lumMod val="20000"/>
              <a:lumOff val="80000"/>
            </a:schemeClr>
          </a:solidFill>
          <a:ln>
            <a:solidFill>
              <a:schemeClr val="accent1"/>
            </a:solidFill>
          </a:ln>
        </p:spPr>
        <p:txBody>
          <a:bodyPr wrap="square">
            <a:spAutoFit/>
          </a:bodyPr>
          <a:lstStyle/>
          <a:p>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stdio.h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stdlib.h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str;</a:t>
            </a:r>
          </a:p>
          <a:p>
            <a:r>
              <a:rPr lang="en-US" sz="1800" dirty="0">
                <a:solidFill>
                  <a:srgbClr val="000000"/>
                </a:solidFill>
                <a:latin typeface="Cascadia Mono" panose="020B0609020000020004" pitchFamily="49" charset="0"/>
              </a:rPr>
              <a:t>    str =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*)malloc(15);</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(str, </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tutorialspoint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"String = %s,  Address = %u\n"</a:t>
            </a:r>
            <a:r>
              <a:rPr lang="en-US" sz="1800" dirty="0">
                <a:solidFill>
                  <a:srgbClr val="000000"/>
                </a:solidFill>
                <a:latin typeface="Cascadia Mono" panose="020B0609020000020004" pitchFamily="49" charset="0"/>
              </a:rPr>
              <a:t>, str, str);</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realloc</a:t>
            </a:r>
            <a:r>
              <a:rPr lang="en-US" sz="1800" dirty="0">
                <a:solidFill>
                  <a:srgbClr val="008000"/>
                </a:solidFill>
                <a:latin typeface="Cascadia Mono" panose="020B0609020000020004" pitchFamily="49" charset="0"/>
              </a:rPr>
              <a: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str =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realloc</a:t>
            </a:r>
            <a:r>
              <a:rPr lang="en-US" sz="1800" dirty="0">
                <a:solidFill>
                  <a:srgbClr val="000000"/>
                </a:solidFill>
                <a:latin typeface="Cascadia Mono" panose="020B0609020000020004" pitchFamily="49" charset="0"/>
              </a:rPr>
              <a:t>(str, 25);</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strcat</a:t>
            </a:r>
            <a:r>
              <a:rPr lang="en-US" sz="1800" dirty="0">
                <a:solidFill>
                  <a:srgbClr val="000000"/>
                </a:solidFill>
                <a:latin typeface="Cascadia Mono" panose="020B0609020000020004" pitchFamily="49" charset="0"/>
              </a:rPr>
              <a:t>(str, </a:t>
            </a:r>
            <a:r>
              <a:rPr lang="en-US" sz="1800" dirty="0">
                <a:solidFill>
                  <a:srgbClr val="A31515"/>
                </a:solidFill>
                <a:latin typeface="Cascadia Mono" panose="020B0609020000020004" pitchFamily="49" charset="0"/>
              </a:rPr>
              <a:t>".com"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"String = %s,  Address = %u\n"</a:t>
            </a:r>
            <a:r>
              <a:rPr lang="en-US" sz="1800" dirty="0">
                <a:solidFill>
                  <a:srgbClr val="000000"/>
                </a:solidFill>
                <a:latin typeface="Cascadia Mono" panose="020B0609020000020004" pitchFamily="49" charset="0"/>
              </a:rPr>
              <a:t>, str, str);</a:t>
            </a:r>
          </a:p>
          <a:p>
            <a:r>
              <a:rPr lang="en-US" sz="1800" dirty="0">
                <a:solidFill>
                  <a:srgbClr val="000000"/>
                </a:solidFill>
                <a:latin typeface="Cascadia Mono" panose="020B0609020000020004" pitchFamily="49" charset="0"/>
              </a:rPr>
              <a:t>    free(str);</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(0);</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F88B7E-86B8-4862-842E-2DB840C1EC76}" type="slidenum">
              <a:rPr lang="zh-CN" altLang="en-US" smtClean="0"/>
              <a:pPr/>
              <a:t>14</a:t>
            </a:fld>
            <a:endParaRPr lang="zh-CN" altLang="en-US"/>
          </a:p>
        </p:txBody>
      </p:sp>
      <p:sp>
        <p:nvSpPr>
          <p:cNvPr id="151554" name="Rectangle 2"/>
          <p:cNvSpPr>
            <a:spLocks noGrp="1" noChangeArrowheads="1"/>
          </p:cNvSpPr>
          <p:nvPr>
            <p:ph type="title"/>
          </p:nvPr>
        </p:nvSpPr>
        <p:spPr/>
        <p:txBody>
          <a:bodyPr/>
          <a:lstStyle/>
          <a:p>
            <a:pPr eaLnBrk="1" hangingPunct="1">
              <a:defRPr/>
            </a:pPr>
            <a:r>
              <a:rPr lang="en-US" dirty="0"/>
              <a:t>Free memory</a:t>
            </a:r>
          </a:p>
        </p:txBody>
      </p:sp>
      <p:sp>
        <p:nvSpPr>
          <p:cNvPr id="14339" name="Rectangle 3"/>
          <p:cNvSpPr>
            <a:spLocks noGrp="1" noChangeArrowheads="1"/>
          </p:cNvSpPr>
          <p:nvPr>
            <p:ph sz="quarter" idx="13"/>
          </p:nvPr>
        </p:nvSpPr>
        <p:spPr/>
        <p:txBody>
          <a:bodyPr/>
          <a:lstStyle/>
          <a:p>
            <a:pPr eaLnBrk="1" hangingPunct="1">
              <a:buFontTx/>
              <a:buNone/>
            </a:pPr>
            <a:endParaRPr lang="en-US" dirty="0"/>
          </a:p>
          <a:p>
            <a:pPr eaLnBrk="1" hangingPunct="1"/>
            <a:endParaRPr lang="en-US" dirty="0"/>
          </a:p>
        </p:txBody>
      </p:sp>
      <p:sp>
        <p:nvSpPr>
          <p:cNvPr id="14340" name="Rectangle 4"/>
          <p:cNvSpPr>
            <a:spLocks noChangeArrowheads="1"/>
          </p:cNvSpPr>
          <p:nvPr/>
        </p:nvSpPr>
        <p:spPr bwMode="auto">
          <a:xfrm>
            <a:off x="2926080" y="1408176"/>
            <a:ext cx="10972800" cy="3558460"/>
          </a:xfrm>
          <a:prstGeom prst="rect">
            <a:avLst/>
          </a:prstGeom>
          <a:noFill/>
          <a:ln w="9525">
            <a:noFill/>
            <a:miter lim="800000"/>
            <a:headEnd/>
            <a:tailEnd/>
          </a:ln>
        </p:spPr>
        <p:txBody>
          <a:bodyPr/>
          <a:lstStyle/>
          <a:p>
            <a:pPr marL="609600" indent="-609600">
              <a:spcBef>
                <a:spcPct val="20000"/>
              </a:spcBef>
              <a:buClr>
                <a:schemeClr val="folHlink"/>
              </a:buClr>
              <a:buSzPct val="60000"/>
            </a:pPr>
            <a:r>
              <a:rPr lang="en-US" sz="2400" dirty="0">
                <a:solidFill>
                  <a:schemeClr val="folHlink"/>
                </a:solidFill>
                <a:latin typeface="Tahoma" pitchFamily="34" charset="0"/>
                <a:cs typeface="Arial" charset="0"/>
              </a:rPr>
              <a:t>		</a:t>
            </a:r>
            <a:r>
              <a:rPr lang="en-US" sz="2400" b="1" dirty="0">
                <a:solidFill>
                  <a:srgbClr val="0000FF"/>
                </a:solidFill>
                <a:cs typeface="Courier New" pitchFamily="49" charset="0"/>
              </a:rPr>
              <a:t>void</a:t>
            </a:r>
            <a:r>
              <a:rPr lang="en-US" sz="2400" b="1" dirty="0">
                <a:cs typeface="Courier New" pitchFamily="49" charset="0"/>
              </a:rPr>
              <a:t> free(</a:t>
            </a:r>
            <a:r>
              <a:rPr lang="en-US" sz="2400" b="1" dirty="0">
                <a:solidFill>
                  <a:srgbClr val="0000FF"/>
                </a:solidFill>
                <a:cs typeface="Courier New" pitchFamily="49" charset="0"/>
              </a:rPr>
              <a:t>void</a:t>
            </a:r>
            <a:r>
              <a:rPr lang="en-US" sz="2400" b="1" dirty="0">
                <a:cs typeface="Courier New" pitchFamily="49" charset="0"/>
              </a:rPr>
              <a:t> *</a:t>
            </a:r>
            <a:r>
              <a:rPr lang="en-US" sz="2400" b="1" dirty="0" err="1">
                <a:cs typeface="Courier New" pitchFamily="49" charset="0"/>
              </a:rPr>
              <a:t>ptr</a:t>
            </a:r>
            <a:r>
              <a:rPr lang="en-US" sz="2400" b="1" dirty="0">
                <a:cs typeface="Courier New" pitchFamily="49" charset="0"/>
              </a:rPr>
              <a:t>);</a:t>
            </a:r>
          </a:p>
        </p:txBody>
      </p:sp>
      <p:sp>
        <p:nvSpPr>
          <p:cNvPr id="3" name="TextBox 2">
            <a:extLst>
              <a:ext uri="{FF2B5EF4-FFF2-40B4-BE49-F238E27FC236}">
                <a16:creationId xmlns:a16="http://schemas.microsoft.com/office/drawing/2014/main" id="{E379E6D0-542C-B4C3-6CB0-7AAD479D5BFA}"/>
              </a:ext>
            </a:extLst>
          </p:cNvPr>
          <p:cNvSpPr txBox="1"/>
          <p:nvPr/>
        </p:nvSpPr>
        <p:spPr>
          <a:xfrm>
            <a:off x="685800" y="2769563"/>
            <a:ext cx="10296144" cy="2308324"/>
          </a:xfrm>
          <a:prstGeom prst="rect">
            <a:avLst/>
          </a:prstGeom>
          <a:noFill/>
        </p:spPr>
        <p:txBody>
          <a:bodyPr wrap="square">
            <a:spAutoFit/>
          </a:bodyPr>
          <a:lstStyle/>
          <a:p>
            <a:pPr marL="285750" indent="-285750">
              <a:buFont typeface="Arial" panose="020B0604020202020204" pitchFamily="34" charset="0"/>
              <a:buChar char="•"/>
            </a:pPr>
            <a:r>
              <a:rPr lang="en-US" sz="2400" dirty="0"/>
              <a:t>The free(p) function releases the memory block pointed to by p.</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p doesn’t point to any memory block, a program execution error will occur.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Always remember to deallocate dynamically allocated memory when it's no longer needed, for instance, when exiting the program.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15</a:t>
            </a:fld>
            <a:endParaRPr lang="zh-CN" altLang="en-US"/>
          </a:p>
        </p:txBody>
      </p:sp>
      <p:sp>
        <p:nvSpPr>
          <p:cNvPr id="152578" name="Rectangle 2"/>
          <p:cNvSpPr>
            <a:spLocks noGrp="1" noChangeArrowheads="1"/>
          </p:cNvSpPr>
          <p:nvPr>
            <p:ph type="title"/>
          </p:nvPr>
        </p:nvSpPr>
        <p:spPr/>
        <p:txBody>
          <a:bodyPr/>
          <a:lstStyle/>
          <a:p>
            <a:pPr eaLnBrk="1" hangingPunct="1">
              <a:defRPr/>
            </a:pPr>
            <a:r>
              <a:rPr lang="en-US" dirty="0"/>
              <a:t>Example</a:t>
            </a:r>
          </a:p>
        </p:txBody>
      </p:sp>
      <p:sp>
        <p:nvSpPr>
          <p:cNvPr id="15363" name="Rectangle 3"/>
          <p:cNvSpPr>
            <a:spLocks noGrp="1" noChangeArrowheads="1"/>
          </p:cNvSpPr>
          <p:nvPr>
            <p:ph sz="quarter" idx="13"/>
          </p:nvPr>
        </p:nvSpPr>
        <p:spPr/>
        <p:txBody>
          <a:bodyPr/>
          <a:lstStyle/>
          <a:p>
            <a:pPr eaLnBrk="1" hangingPunct="1">
              <a:lnSpc>
                <a:spcPct val="90000"/>
              </a:lnSpc>
            </a:pPr>
            <a:r>
              <a:rPr lang="en-US" sz="2400" dirty="0">
                <a:latin typeface="+mn-lt"/>
              </a:rPr>
              <a:t>Example 1.</a:t>
            </a:r>
          </a:p>
          <a:p>
            <a:pPr eaLnBrk="1" hangingPunct="1">
              <a:lnSpc>
                <a:spcPct val="90000"/>
              </a:lnSpc>
            </a:pPr>
            <a:r>
              <a:rPr lang="en-US" sz="2400" dirty="0">
                <a:latin typeface="+mn-lt"/>
              </a:rPr>
              <a:t>Implementing the </a:t>
            </a:r>
            <a:r>
              <a:rPr lang="en-US" sz="2400" dirty="0" err="1">
                <a:latin typeface="+mn-lt"/>
              </a:rPr>
              <a:t>my_strcat</a:t>
            </a:r>
            <a:r>
              <a:rPr lang="en-US" sz="2400" dirty="0">
                <a:latin typeface="+mn-lt"/>
              </a:rPr>
              <a:t> function:</a:t>
            </a:r>
          </a:p>
          <a:p>
            <a:pPr lvl="1"/>
            <a:r>
              <a:rPr lang="en-US" sz="2400" dirty="0">
                <a:latin typeface="+mn-lt"/>
              </a:rPr>
              <a:t>Input: two strings, s1 and s2</a:t>
            </a:r>
          </a:p>
          <a:p>
            <a:pPr lvl="1"/>
            <a:r>
              <a:rPr lang="en-US" sz="2400" dirty="0">
                <a:latin typeface="+mn-lt"/>
              </a:rPr>
              <a:t>Output: a pointer to dynamically allocated memory containing the concatenated string of s1 and s2</a:t>
            </a:r>
          </a:p>
          <a:p>
            <a:pPr eaLnBrk="1" hangingPunct="1">
              <a:lnSpc>
                <a:spcPct val="90000"/>
              </a:lnSpc>
            </a:pPr>
            <a:r>
              <a:rPr lang="en-US" sz="2400" dirty="0">
                <a:latin typeface="+mn-lt"/>
              </a:rPr>
              <a:t>Example: Concatenating "hello_" and "world!" results in "</a:t>
            </a:r>
            <a:r>
              <a:rPr lang="en-US" sz="2400" dirty="0" err="1">
                <a:latin typeface="+mn-lt"/>
              </a:rPr>
              <a:t>hello_world</a:t>
            </a:r>
            <a:r>
              <a:rPr lang="en-US" sz="2400" dirty="0">
                <a:latin typeface="+mn-lt"/>
              </a:rPr>
              <a:t>!"</a:t>
            </a:r>
          </a:p>
          <a:p>
            <a:pPr eaLnBrk="1" hangingPunct="1">
              <a:lnSpc>
                <a:spcPct val="90000"/>
              </a:lnSpc>
            </a:pPr>
            <a:endParaRPr lang="en-US" sz="2400" dirty="0">
              <a:latin typeface="+mn-lt"/>
            </a:endParaRPr>
          </a:p>
          <a:p>
            <a:pPr eaLnBrk="1" hangingPunct="1">
              <a:lnSpc>
                <a:spcPct val="90000"/>
              </a:lnSpc>
            </a:pPr>
            <a:r>
              <a:rPr lang="en-US" sz="2400" dirty="0">
                <a:latin typeface="+mn-lt"/>
              </a:rPr>
              <a:t>Utilize dynamic memory allocation techniques</a:t>
            </a:r>
          </a:p>
          <a:p>
            <a:pPr eaLnBrk="1" hangingPunct="1">
              <a:lnSpc>
                <a:spcPct val="90000"/>
              </a:lnSpc>
            </a:pPr>
            <a:r>
              <a:rPr lang="en-US" sz="2400" dirty="0">
                <a:latin typeface="+mn-lt"/>
              </a:rPr>
              <a:t>Perform checks to validate the implemented functions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16</a:t>
            </a:fld>
            <a:endParaRPr lang="zh-CN" altLang="en-US"/>
          </a:p>
        </p:txBody>
      </p:sp>
      <p:sp>
        <p:nvSpPr>
          <p:cNvPr id="154626" name="Rectangle 2"/>
          <p:cNvSpPr>
            <a:spLocks noGrp="1" noChangeArrowheads="1"/>
          </p:cNvSpPr>
          <p:nvPr>
            <p:ph type="title"/>
          </p:nvPr>
        </p:nvSpPr>
        <p:spPr/>
        <p:txBody>
          <a:bodyPr>
            <a:normAutofit fontScale="90000"/>
          </a:bodyPr>
          <a:lstStyle/>
          <a:p>
            <a:pPr eaLnBrk="1" hangingPunct="1">
              <a:defRPr/>
            </a:pPr>
            <a:r>
              <a:rPr lang="en-US" sz="3600" dirty="0"/>
              <a:t>Solution - </a:t>
            </a:r>
            <a:r>
              <a:rPr lang="en-US" sz="3600" dirty="0" err="1"/>
              <a:t>my_strcat</a:t>
            </a:r>
            <a:endParaRPr lang="en-US" sz="3600" dirty="0"/>
          </a:p>
        </p:txBody>
      </p:sp>
      <p:sp>
        <p:nvSpPr>
          <p:cNvPr id="2" name="Content Placeholder 1">
            <a:extLst>
              <a:ext uri="{FF2B5EF4-FFF2-40B4-BE49-F238E27FC236}">
                <a16:creationId xmlns:a16="http://schemas.microsoft.com/office/drawing/2014/main" id="{40580A2A-C24B-BC17-D262-DFE2CCBA18A9}"/>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09443982-9820-776D-13A9-733200E6A288}"/>
              </a:ext>
            </a:extLst>
          </p:cNvPr>
          <p:cNvSpPr txBox="1"/>
          <p:nvPr/>
        </p:nvSpPr>
        <p:spPr>
          <a:xfrm>
            <a:off x="667512" y="1443841"/>
            <a:ext cx="11018520" cy="3970318"/>
          </a:xfrm>
          <a:prstGeom prst="rect">
            <a:avLst/>
          </a:prstGeom>
          <a:solidFill>
            <a:schemeClr val="accent1">
              <a:lumMod val="20000"/>
              <a:lumOff val="80000"/>
            </a:schemeClr>
          </a:solidFill>
        </p:spPr>
        <p:txBody>
          <a:bodyPr wrap="square">
            <a:spAutoFit/>
          </a:bodyPr>
          <a:lstStyle/>
          <a:p>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my_strcat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str1</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str2</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len1, len2;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result;</a:t>
            </a:r>
          </a:p>
          <a:p>
            <a:r>
              <a:rPr lang="en-US" sz="1800" dirty="0">
                <a:solidFill>
                  <a:srgbClr val="000000"/>
                </a:solidFill>
                <a:latin typeface="Cascadia Mono" panose="020B0609020000020004" pitchFamily="49" charset="0"/>
              </a:rPr>
              <a:t>    len1 = </a:t>
            </a:r>
            <a:r>
              <a:rPr lang="en-US" sz="1800" dirty="0" err="1">
                <a:solidFill>
                  <a:srgbClr val="000000"/>
                </a:solidFill>
                <a:latin typeface="Cascadia Mono" panose="020B0609020000020004" pitchFamily="49" charset="0"/>
              </a:rPr>
              <a:t>strlen</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str1</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len2 = </a:t>
            </a:r>
            <a:r>
              <a:rPr lang="en-US" sz="1800" dirty="0" err="1">
                <a:solidFill>
                  <a:srgbClr val="000000"/>
                </a:solidFill>
                <a:latin typeface="Cascadia Mono" panose="020B0609020000020004" pitchFamily="49" charset="0"/>
              </a:rPr>
              <a:t>strlen</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str2</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result =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*)malloc((len1 + len2 + 1)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(result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"Allocation failed! Check memory\n"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(result, </a:t>
            </a:r>
            <a:r>
              <a:rPr lang="en-US" sz="1800" dirty="0">
                <a:solidFill>
                  <a:srgbClr val="808080"/>
                </a:solidFill>
                <a:latin typeface="Cascadia Mono" panose="020B0609020000020004" pitchFamily="49" charset="0"/>
              </a:rPr>
              <a:t>str1</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(result + len1, </a:t>
            </a:r>
            <a:r>
              <a:rPr lang="en-US" sz="1800" dirty="0">
                <a:solidFill>
                  <a:srgbClr val="808080"/>
                </a:solidFill>
                <a:latin typeface="Cascadia Mono" panose="020B0609020000020004" pitchFamily="49" charset="0"/>
              </a:rPr>
              <a:t>str2</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result;</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17</a:t>
            </a:fld>
            <a:endParaRPr lang="zh-CN" altLang="en-US"/>
          </a:p>
        </p:txBody>
      </p:sp>
      <p:sp>
        <p:nvSpPr>
          <p:cNvPr id="157698" name="Rectangle 2"/>
          <p:cNvSpPr>
            <a:spLocks noGrp="1" noChangeArrowheads="1"/>
          </p:cNvSpPr>
          <p:nvPr>
            <p:ph type="title"/>
          </p:nvPr>
        </p:nvSpPr>
        <p:spPr/>
        <p:txBody>
          <a:bodyPr>
            <a:normAutofit fontScale="90000"/>
          </a:bodyPr>
          <a:lstStyle/>
          <a:p>
            <a:pPr eaLnBrk="1" hangingPunct="1">
              <a:defRPr/>
            </a:pPr>
            <a:r>
              <a:rPr lang="en-US" sz="3600" dirty="0"/>
              <a:t>Solution - </a:t>
            </a:r>
            <a:r>
              <a:rPr lang="en-US" sz="3600" dirty="0" err="1"/>
              <a:t>my_strcat</a:t>
            </a:r>
            <a:endParaRPr lang="en-US" sz="3600" dirty="0"/>
          </a:p>
        </p:txBody>
      </p:sp>
      <p:sp>
        <p:nvSpPr>
          <p:cNvPr id="2" name="Content Placeholder 1">
            <a:extLst>
              <a:ext uri="{FF2B5EF4-FFF2-40B4-BE49-F238E27FC236}">
                <a16:creationId xmlns:a16="http://schemas.microsoft.com/office/drawing/2014/main" id="{6E7F7F45-2E62-6ACE-F56C-7AF2326F6B49}"/>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3D4BC57F-1B61-1BAD-8E4F-74C90AF29628}"/>
              </a:ext>
            </a:extLst>
          </p:cNvPr>
          <p:cNvSpPr txBox="1"/>
          <p:nvPr/>
        </p:nvSpPr>
        <p:spPr>
          <a:xfrm>
            <a:off x="385183" y="1551839"/>
            <a:ext cx="11514528" cy="4247317"/>
          </a:xfrm>
          <a:prstGeom prst="rect">
            <a:avLst/>
          </a:prstGeom>
          <a:solidFill>
            <a:schemeClr val="accent1">
              <a:lumMod val="20000"/>
              <a:lumOff val="80000"/>
            </a:schemeClr>
          </a:solidFill>
        </p:spPr>
        <p:txBody>
          <a:bodyPr wrap="square">
            <a:spAutoFit/>
          </a:bodyPr>
          <a:lstStyle/>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str1[</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+ 1], str2[</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+ 1];</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cat_str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"Please enter two strings\n"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"%100s"</a:t>
            </a:r>
            <a:r>
              <a:rPr lang="en-US" sz="1800" dirty="0">
                <a:solidFill>
                  <a:srgbClr val="000000"/>
                </a:solidFill>
                <a:latin typeface="Cascadia Mono" panose="020B0609020000020004" pitchFamily="49" charset="0"/>
              </a:rPr>
              <a:t>, str1);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"%100s"</a:t>
            </a:r>
            <a:r>
              <a:rPr lang="en-US" sz="1800" dirty="0">
                <a:solidFill>
                  <a:srgbClr val="000000"/>
                </a:solidFill>
                <a:latin typeface="Cascadia Mono" panose="020B0609020000020004" pitchFamily="49" charset="0"/>
              </a:rPr>
              <a:t>, str2);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cat_str</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my_strcat</a:t>
            </a:r>
            <a:r>
              <a:rPr lang="en-US" sz="1800" dirty="0">
                <a:solidFill>
                  <a:srgbClr val="000000"/>
                </a:solidFill>
                <a:latin typeface="Cascadia Mono" panose="020B0609020000020004" pitchFamily="49" charset="0"/>
              </a:rPr>
              <a:t>(str1, str2);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cat_str</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"Problem allocating </a:t>
            </a:r>
            <a:r>
              <a:rPr lang="en-US" sz="1800" dirty="0" err="1">
                <a:solidFill>
                  <a:srgbClr val="A31515"/>
                </a:solidFill>
                <a:latin typeface="Cascadia Mono" panose="020B0609020000020004" pitchFamily="49" charset="0"/>
              </a:rPr>
              <a:t>memory!n</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concatenation of %s and %s is %s\n"</a:t>
            </a:r>
            <a:r>
              <a:rPr lang="en-US" sz="1800" dirty="0">
                <a:solidFill>
                  <a:srgbClr val="000000"/>
                </a:solidFill>
                <a:latin typeface="Cascadia Mono" panose="020B0609020000020004" pitchFamily="49" charset="0"/>
              </a:rPr>
              <a:t>, str1, str2, </a:t>
            </a:r>
            <a:r>
              <a:rPr lang="en-US" sz="1800" dirty="0" err="1">
                <a:solidFill>
                  <a:srgbClr val="000000"/>
                </a:solidFill>
                <a:latin typeface="Cascadia Mono" panose="020B0609020000020004" pitchFamily="49" charset="0"/>
              </a:rPr>
              <a:t>cat_str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free(</a:t>
            </a:r>
            <a:r>
              <a:rPr lang="en-US" sz="1800" dirty="0" err="1">
                <a:solidFill>
                  <a:srgbClr val="000000"/>
                </a:solidFill>
                <a:latin typeface="Cascadia Mono" panose="020B0609020000020004" pitchFamily="49" charset="0"/>
              </a:rPr>
              <a:t>cat_str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0;</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18</a:t>
            </a:fld>
            <a:endParaRPr lang="zh-CN" altLang="en-US"/>
          </a:p>
        </p:txBody>
      </p:sp>
      <p:sp>
        <p:nvSpPr>
          <p:cNvPr id="244738" name="Rectangle 2"/>
          <p:cNvSpPr>
            <a:spLocks noGrp="1" noChangeArrowheads="1"/>
          </p:cNvSpPr>
          <p:nvPr>
            <p:ph type="title"/>
          </p:nvPr>
        </p:nvSpPr>
        <p:spPr/>
        <p:txBody>
          <a:bodyPr/>
          <a:lstStyle/>
          <a:p>
            <a:pPr eaLnBrk="1" hangingPunct="1">
              <a:defRPr/>
            </a:pPr>
            <a:r>
              <a:rPr lang="fr-FR" dirty="0" err="1"/>
              <a:t>Exercise</a:t>
            </a:r>
            <a:endParaRPr lang="fr-FR" dirty="0"/>
          </a:p>
        </p:txBody>
      </p:sp>
      <p:sp>
        <p:nvSpPr>
          <p:cNvPr id="18435" name="Rectangle 3"/>
          <p:cNvSpPr>
            <a:spLocks noGrp="1" noChangeArrowheads="1"/>
          </p:cNvSpPr>
          <p:nvPr>
            <p:ph sz="quarter" idx="13"/>
          </p:nvPr>
        </p:nvSpPr>
        <p:spPr/>
        <p:txBody>
          <a:bodyPr/>
          <a:lstStyle/>
          <a:p>
            <a:pPr eaLnBrk="1" hangingPunct="1">
              <a:lnSpc>
                <a:spcPct val="90000"/>
              </a:lnSpc>
            </a:pPr>
            <a:r>
              <a:rPr lang="fr-FR" sz="2400" dirty="0" err="1">
                <a:latin typeface="+mn-lt"/>
              </a:rPr>
              <a:t>Exercise</a:t>
            </a:r>
            <a:r>
              <a:rPr lang="fr-FR" sz="2400" dirty="0">
                <a:latin typeface="+mn-lt"/>
              </a:rPr>
              <a:t> 1. </a:t>
            </a:r>
            <a:r>
              <a:rPr lang="en-US" sz="2400" dirty="0">
                <a:latin typeface="+mn-lt"/>
              </a:rPr>
              <a:t>Build and execute the demonstration (demo) of the following function:</a:t>
            </a:r>
            <a:endParaRPr lang="fr-FR" sz="2400" dirty="0">
              <a:latin typeface="+mn-lt"/>
            </a:endParaRPr>
          </a:p>
          <a:p>
            <a:pPr lvl="1" eaLnBrk="1" hangingPunct="1">
              <a:lnSpc>
                <a:spcPct val="90000"/>
              </a:lnSpc>
            </a:pPr>
            <a:r>
              <a:rPr lang="fr-FR" sz="2400" dirty="0">
                <a:latin typeface="+mn-lt"/>
              </a:rPr>
              <a:t>char* </a:t>
            </a:r>
            <a:r>
              <a:rPr lang="fr-FR" sz="2400" dirty="0" err="1">
                <a:latin typeface="+mn-lt"/>
              </a:rPr>
              <a:t>subStr</a:t>
            </a:r>
            <a:r>
              <a:rPr lang="fr-FR" sz="2400" dirty="0">
                <a:latin typeface="+mn-lt"/>
              </a:rPr>
              <a:t>(char* s1, </a:t>
            </a:r>
            <a:r>
              <a:rPr lang="fr-FR" sz="2400" dirty="0" err="1">
                <a:latin typeface="+mn-lt"/>
              </a:rPr>
              <a:t>int</a:t>
            </a:r>
            <a:r>
              <a:rPr lang="fr-FR" sz="2400" dirty="0">
                <a:latin typeface="+mn-lt"/>
              </a:rPr>
              <a:t> offset, </a:t>
            </a:r>
            <a:r>
              <a:rPr lang="fr-FR" sz="2400" dirty="0" err="1">
                <a:latin typeface="+mn-lt"/>
              </a:rPr>
              <a:t>int</a:t>
            </a:r>
            <a:r>
              <a:rPr lang="fr-FR" sz="2400" dirty="0">
                <a:latin typeface="+mn-lt"/>
              </a:rPr>
              <a:t> </a:t>
            </a:r>
            <a:r>
              <a:rPr lang="fr-FR" sz="2400" dirty="0" err="1">
                <a:latin typeface="+mn-lt"/>
              </a:rPr>
              <a:t>number</a:t>
            </a:r>
            <a:r>
              <a:rPr lang="fr-FR" sz="2400" dirty="0">
                <a:latin typeface="+mn-lt"/>
              </a:rPr>
              <a:t>)</a:t>
            </a:r>
          </a:p>
          <a:p>
            <a:pPr eaLnBrk="1" hangingPunct="1">
              <a:lnSpc>
                <a:spcPct val="90000"/>
              </a:lnSpc>
            </a:pPr>
            <a:endParaRPr lang="en-US" sz="2400" dirty="0">
              <a:latin typeface="+mn-lt"/>
            </a:endParaRPr>
          </a:p>
          <a:p>
            <a:pPr eaLnBrk="1" hangingPunct="1">
              <a:lnSpc>
                <a:spcPct val="90000"/>
              </a:lnSpc>
            </a:pPr>
            <a:r>
              <a:rPr lang="en-US" sz="2400" dirty="0">
                <a:latin typeface="+mn-lt"/>
              </a:rPr>
              <a:t>This function extracts a substring from string s1, starting from the character at index offset (counting from 0) and of length number.</a:t>
            </a:r>
          </a:p>
          <a:p>
            <a:pPr eaLnBrk="1" hangingPunct="1">
              <a:lnSpc>
                <a:spcPct val="90000"/>
              </a:lnSpc>
            </a:pPr>
            <a:endParaRPr lang="en-US" sz="2400" dirty="0">
              <a:latin typeface="+mn-lt"/>
            </a:endParaRPr>
          </a:p>
          <a:p>
            <a:pPr eaLnBrk="1" hangingPunct="1">
              <a:lnSpc>
                <a:spcPct val="90000"/>
              </a:lnSpc>
            </a:pPr>
            <a:r>
              <a:rPr lang="en-US" sz="2400" dirty="0">
                <a:latin typeface="+mn-lt"/>
              </a:rPr>
              <a:t>Ensure to validate the arguments' validity. In case the value of number exceeds the remaining length of string s1 from position offset, return the remaining part of s1 from position offset.</a:t>
            </a:r>
          </a:p>
          <a:p>
            <a:pPr eaLnBrk="1" hangingPunct="1">
              <a:lnSpc>
                <a:spcPct val="90000"/>
              </a:lnSpc>
            </a:pPr>
            <a:endParaRPr lang="en-US" sz="2400" dirty="0" err="1">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9379D-0FC3-FBDA-3A15-251F8EA2E432}"/>
              </a:ext>
            </a:extLst>
          </p:cNvPr>
          <p:cNvSpPr txBox="1"/>
          <p:nvPr/>
        </p:nvSpPr>
        <p:spPr>
          <a:xfrm>
            <a:off x="4892040" y="2633472"/>
            <a:ext cx="2238113" cy="1107996"/>
          </a:xfrm>
          <a:prstGeom prst="rect">
            <a:avLst/>
          </a:prstGeom>
          <a:noFill/>
        </p:spPr>
        <p:txBody>
          <a:bodyPr wrap="none" rtlCol="0">
            <a:spAutoFit/>
          </a:bodyPr>
          <a:lstStyle/>
          <a:p>
            <a:r>
              <a:rPr lang="en-US" sz="6600" dirty="0"/>
              <a:t>Struct</a:t>
            </a:r>
          </a:p>
        </p:txBody>
      </p:sp>
    </p:spTree>
    <p:extLst>
      <p:ext uri="{BB962C8B-B14F-4D97-AF65-F5344CB8AC3E}">
        <p14:creationId xmlns:p14="http://schemas.microsoft.com/office/powerpoint/2010/main" val="4158147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C8181-76CB-BA94-8790-A8F5CCBFDF1D}"/>
              </a:ext>
            </a:extLst>
          </p:cNvPr>
          <p:cNvSpPr txBox="1"/>
          <p:nvPr/>
        </p:nvSpPr>
        <p:spPr>
          <a:xfrm>
            <a:off x="1428750" y="1859340"/>
            <a:ext cx="6094476" cy="1938992"/>
          </a:xfrm>
          <a:prstGeom prst="rect">
            <a:avLst/>
          </a:prstGeom>
          <a:noFill/>
        </p:spPr>
        <p:txBody>
          <a:bodyPr wrap="square">
            <a:spAutoFit/>
          </a:bodyPr>
          <a:lstStyle/>
          <a:p>
            <a:r>
              <a:rPr lang="en-US" altLang="zh-CN" sz="7200" dirty="0">
                <a:latin typeface="Arial" panose="020B0604020202020204" pitchFamily="34" charset="0"/>
                <a:cs typeface="Arial" panose="020B0604020202020204" pitchFamily="34" charset="0"/>
              </a:rPr>
              <a:t>C Basic</a:t>
            </a:r>
            <a:endParaRPr lang="vi-VN" altLang="zh-CN" sz="72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Basic data types, struct, memory allocation, binary file</a:t>
            </a:r>
            <a:endParaRPr lang="vi-VN"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85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F88B7E-86B8-4862-842E-2DB840C1EC76}" type="slidenum">
              <a:rPr lang="zh-CN" altLang="en-US" smtClean="0"/>
              <a:pPr/>
              <a:t>20</a:t>
            </a:fld>
            <a:endParaRPr lang="zh-CN" altLang="en-US"/>
          </a:p>
        </p:txBody>
      </p:sp>
      <p:sp>
        <p:nvSpPr>
          <p:cNvPr id="158722" name="Rectangle 2"/>
          <p:cNvSpPr>
            <a:spLocks noGrp="1" noChangeArrowheads="1"/>
          </p:cNvSpPr>
          <p:nvPr>
            <p:ph type="title"/>
          </p:nvPr>
        </p:nvSpPr>
        <p:spPr/>
        <p:txBody>
          <a:bodyPr>
            <a:normAutofit fontScale="90000"/>
          </a:bodyPr>
          <a:lstStyle/>
          <a:p>
            <a:pPr eaLnBrk="1" hangingPunct="1">
              <a:defRPr/>
            </a:pPr>
            <a:r>
              <a:rPr lang="en-US" dirty="0"/>
              <a:t>Struct</a:t>
            </a:r>
          </a:p>
        </p:txBody>
      </p:sp>
      <p:sp>
        <p:nvSpPr>
          <p:cNvPr id="19460" name="Rectangle 4"/>
          <p:cNvSpPr>
            <a:spLocks noGrp="1" noChangeArrowheads="1"/>
          </p:cNvSpPr>
          <p:nvPr>
            <p:ph sz="quarter" idx="13"/>
          </p:nvPr>
        </p:nvSpPr>
        <p:spPr/>
        <p:txBody>
          <a:bodyPr/>
          <a:lstStyle/>
          <a:p>
            <a:pPr eaLnBrk="1" hangingPunct="1"/>
            <a:r>
              <a:rPr lang="en-US" sz="2400" dirty="0">
                <a:latin typeface="+mn-lt"/>
              </a:rPr>
              <a:t>Combining multiple variables into a complex entity under a single name is known as structuring.</a:t>
            </a:r>
          </a:p>
          <a:p>
            <a:pPr eaLnBrk="1" hangingPunct="1"/>
            <a:r>
              <a:rPr lang="en-US" sz="2400" dirty="0">
                <a:latin typeface="+mn-lt"/>
              </a:rPr>
              <a:t>It's a convenient way to group related information, all pertaining to the same entity within a problem. The variables collectively contribute to creating a structure known as components or fields within a struct.</a:t>
            </a:r>
          </a:p>
        </p:txBody>
      </p:sp>
      <p:sp>
        <p:nvSpPr>
          <p:cNvPr id="19459" name="Rectangle 3"/>
          <p:cNvSpPr>
            <a:spLocks noChangeArrowheads="1"/>
          </p:cNvSpPr>
          <p:nvPr/>
        </p:nvSpPr>
        <p:spPr bwMode="auto">
          <a:xfrm>
            <a:off x="1981200" y="2133600"/>
            <a:ext cx="7772400" cy="3581400"/>
          </a:xfrm>
          <a:prstGeom prst="rect">
            <a:avLst/>
          </a:prstGeom>
          <a:noFill/>
          <a:ln w="9525">
            <a:noFill/>
            <a:miter lim="800000"/>
            <a:headEnd/>
            <a:tailEnd/>
          </a:ln>
        </p:spPr>
        <p:txBody>
          <a:bodyPr/>
          <a:lstStyle/>
          <a:p>
            <a:pPr marL="609600" indent="-609600">
              <a:spcBef>
                <a:spcPct val="20000"/>
              </a:spcBef>
              <a:buClr>
                <a:schemeClr val="folHlink"/>
              </a:buClr>
              <a:buSzPct val="60000"/>
            </a:pPr>
            <a:endParaRPr lang="fr-FR" sz="2800">
              <a:latin typeface="Tahoma" pitchFamily="34" charset="0"/>
              <a:cs typeface="Arial" charset="0"/>
            </a:endParaRPr>
          </a:p>
        </p:txBody>
      </p:sp>
      <p:sp>
        <p:nvSpPr>
          <p:cNvPr id="3" name="TextBox 2">
            <a:extLst>
              <a:ext uri="{FF2B5EF4-FFF2-40B4-BE49-F238E27FC236}">
                <a16:creationId xmlns:a16="http://schemas.microsoft.com/office/drawing/2014/main" id="{85ED0A0E-0E4F-7911-F469-F3D8F416F3C3}"/>
              </a:ext>
            </a:extLst>
          </p:cNvPr>
          <p:cNvSpPr txBox="1"/>
          <p:nvPr/>
        </p:nvSpPr>
        <p:spPr>
          <a:xfrm>
            <a:off x="2937510" y="3501866"/>
            <a:ext cx="6094476" cy="2031325"/>
          </a:xfrm>
          <a:prstGeom prst="rect">
            <a:avLst/>
          </a:prstGeom>
          <a:solidFill>
            <a:schemeClr val="accent1">
              <a:lumMod val="20000"/>
              <a:lumOff val="80000"/>
            </a:schemeClr>
          </a:solidFill>
          <a:ln>
            <a:solidFill>
              <a:schemeClr val="accent1"/>
            </a:solidFill>
          </a:ln>
        </p:spPr>
        <p:txBody>
          <a:bodyPr wrap="square">
            <a:spAutoFit/>
          </a:bodyPr>
          <a:lstStyle/>
          <a:p>
            <a:pPr marL="0" indent="0">
              <a:buNone/>
            </a:pPr>
            <a:r>
              <a:rPr lang="en-US" b="1" dirty="0">
                <a:latin typeface="Courier New" pitchFamily="49" charset="0"/>
                <a:cs typeface="Courier New" pitchFamily="49" charset="0"/>
              </a:rPr>
              <a:t>struct struct-name</a:t>
            </a:r>
            <a:br>
              <a:rPr lang="en-US" b="1" dirty="0">
                <a:latin typeface="Courier New" pitchFamily="49" charset="0"/>
                <a:cs typeface="Courier New" pitchFamily="49" charset="0"/>
              </a:rPr>
            </a:br>
            <a:r>
              <a:rPr lang="en-US" b="1" dirty="0">
                <a:latin typeface="Courier New" pitchFamily="49" charset="0"/>
                <a:cs typeface="Courier New" pitchFamily="49" charset="0"/>
              </a:rPr>
              <a:t>{</a:t>
            </a:r>
          </a:p>
          <a:p>
            <a:pPr marL="0" indent="0">
              <a:buNone/>
            </a:pPr>
            <a:r>
              <a:rPr lang="en-US" b="1" dirty="0">
                <a:latin typeface="Courier New" pitchFamily="49" charset="0"/>
                <a:cs typeface="Courier New" pitchFamily="49" charset="0"/>
              </a:rPr>
              <a:t>    field-type1 field-name1;</a:t>
            </a:r>
            <a:br>
              <a:rPr lang="en-US" b="1" dirty="0">
                <a:latin typeface="Courier New" pitchFamily="49" charset="0"/>
                <a:cs typeface="Courier New" pitchFamily="49" charset="0"/>
              </a:rPr>
            </a:br>
            <a:r>
              <a:rPr lang="en-US" b="1" dirty="0">
                <a:latin typeface="Courier New" pitchFamily="49" charset="0"/>
                <a:cs typeface="Courier New" pitchFamily="49" charset="0"/>
              </a:rPr>
              <a:t>    field-type2 field-name2;</a:t>
            </a:r>
            <a:br>
              <a:rPr lang="en-US" b="1" dirty="0">
                <a:latin typeface="Courier New" pitchFamily="49" charset="0"/>
                <a:cs typeface="Courier New" pitchFamily="49" charset="0"/>
              </a:rPr>
            </a:br>
            <a:r>
              <a:rPr lang="en-US" b="1" dirty="0">
                <a:latin typeface="Courier New" pitchFamily="49" charset="0"/>
                <a:cs typeface="Courier New" pitchFamily="49" charset="0"/>
              </a:rPr>
              <a:t>    field-type3 field-name3;</a:t>
            </a:r>
          </a:p>
          <a:p>
            <a:pPr marL="0" indent="0">
              <a:buNone/>
            </a:pPr>
            <a:r>
              <a:rPr lang="en-US" b="1" dirty="0">
                <a:latin typeface="Courier New" pitchFamily="49" charset="0"/>
                <a:cs typeface="Courier New" pitchFamily="49" charset="0"/>
              </a:rPr>
              <a:t>	...</a:t>
            </a:r>
            <a:br>
              <a:rPr lang="en-US" b="1" dirty="0">
                <a:latin typeface="Courier New" pitchFamily="49" charset="0"/>
                <a:cs typeface="Courier New" pitchFamily="49" charset="0"/>
              </a:rPr>
            </a:br>
            <a:r>
              <a:rPr lang="en-US" b="1" dirty="0">
                <a:latin typeface="Courier New" pitchFamily="49" charset="0"/>
                <a:cs typeface="Courier New" pitchFamily="49"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F88B7E-86B8-4862-842E-2DB840C1EC76}" type="slidenum">
              <a:rPr lang="zh-CN" altLang="en-US" smtClean="0"/>
              <a:pPr/>
              <a:t>21</a:t>
            </a:fld>
            <a:endParaRPr lang="zh-CN" altLang="en-US"/>
          </a:p>
        </p:txBody>
      </p:sp>
      <p:sp>
        <p:nvSpPr>
          <p:cNvPr id="160770" name="Rectangle 2"/>
          <p:cNvSpPr>
            <a:spLocks noGrp="1" noChangeArrowheads="1"/>
          </p:cNvSpPr>
          <p:nvPr>
            <p:ph type="title"/>
          </p:nvPr>
        </p:nvSpPr>
        <p:spPr/>
        <p:txBody>
          <a:bodyPr/>
          <a:lstStyle/>
          <a:p>
            <a:pPr eaLnBrk="1" hangingPunct="1">
              <a:defRPr/>
            </a:pPr>
            <a:r>
              <a:rPr lang="en-US" dirty="0"/>
              <a:t>Example</a:t>
            </a:r>
          </a:p>
        </p:txBody>
      </p:sp>
      <p:sp>
        <p:nvSpPr>
          <p:cNvPr id="160772" name="Rectangle 4"/>
          <p:cNvSpPr>
            <a:spLocks noGrp="1" noChangeArrowheads="1"/>
          </p:cNvSpPr>
          <p:nvPr>
            <p:ph sz="quarter" idx="13"/>
          </p:nvPr>
        </p:nvSpPr>
        <p:spPr/>
        <p:txBody>
          <a:bodyPr/>
          <a:lstStyle/>
          <a:p>
            <a:pPr eaLnBrk="1" hangingPunct="1">
              <a:buFontTx/>
              <a:buNone/>
            </a:pPr>
            <a:r>
              <a:rPr lang="en-US" sz="2400" b="1" dirty="0">
                <a:latin typeface="+mn-lt"/>
                <a:cs typeface="Courier New" pitchFamily="49" charset="0"/>
              </a:rPr>
              <a:t>Example : define struct of complex number</a:t>
            </a:r>
          </a:p>
        </p:txBody>
      </p:sp>
      <p:sp>
        <p:nvSpPr>
          <p:cNvPr id="21507" name="Rectangle 3"/>
          <p:cNvSpPr>
            <a:spLocks noChangeArrowheads="1"/>
          </p:cNvSpPr>
          <p:nvPr/>
        </p:nvSpPr>
        <p:spPr bwMode="auto">
          <a:xfrm>
            <a:off x="1981200" y="2133600"/>
            <a:ext cx="7772400" cy="3581400"/>
          </a:xfrm>
          <a:prstGeom prst="rect">
            <a:avLst/>
          </a:prstGeom>
          <a:noFill/>
          <a:ln w="9525">
            <a:noFill/>
            <a:miter lim="800000"/>
            <a:headEnd/>
            <a:tailEnd/>
          </a:ln>
        </p:spPr>
        <p:txBody>
          <a:bodyPr/>
          <a:lstStyle/>
          <a:p>
            <a:pPr marL="609600" indent="-609600">
              <a:spcBef>
                <a:spcPct val="20000"/>
              </a:spcBef>
              <a:buClr>
                <a:schemeClr val="folHlink"/>
              </a:buClr>
              <a:buSzPct val="60000"/>
            </a:pPr>
            <a:endParaRPr lang="fr-FR" sz="2800">
              <a:latin typeface="Tahoma" pitchFamily="34" charset="0"/>
              <a:cs typeface="Arial" charset="0"/>
            </a:endParaRPr>
          </a:p>
        </p:txBody>
      </p:sp>
      <p:sp>
        <p:nvSpPr>
          <p:cNvPr id="3" name="TextBox 2">
            <a:extLst>
              <a:ext uri="{FF2B5EF4-FFF2-40B4-BE49-F238E27FC236}">
                <a16:creationId xmlns:a16="http://schemas.microsoft.com/office/drawing/2014/main" id="{614066AD-EF17-C304-DE13-D9F28A310AD0}"/>
              </a:ext>
            </a:extLst>
          </p:cNvPr>
          <p:cNvSpPr txBox="1"/>
          <p:nvPr/>
        </p:nvSpPr>
        <p:spPr>
          <a:xfrm>
            <a:off x="3761382" y="1734731"/>
            <a:ext cx="4606290" cy="1477328"/>
          </a:xfrm>
          <a:prstGeom prst="rect">
            <a:avLst/>
          </a:prstGeom>
          <a:solidFill>
            <a:schemeClr val="accent1">
              <a:lumMod val="20000"/>
              <a:lumOff val="80000"/>
            </a:schemeClr>
          </a:solidFill>
        </p:spPr>
        <p:txBody>
          <a:bodyPr wrap="square">
            <a:spAutoFit/>
          </a:bodyPr>
          <a:lstStyle/>
          <a:p>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complex</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real;</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img</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r>
              <a:rPr lang="pt-BR" sz="1800" dirty="0">
                <a:solidFill>
                  <a:srgbClr val="0000FF"/>
                </a:solidFill>
                <a:latin typeface="Cascadia Mono" panose="020B0609020000020004" pitchFamily="49" charset="0"/>
              </a:rPr>
              <a:t>struct</a:t>
            </a:r>
            <a:r>
              <a:rPr lang="pt-BR" sz="1800" dirty="0">
                <a:solidFill>
                  <a:srgbClr val="000000"/>
                </a:solidFill>
                <a:latin typeface="Cascadia Mono" panose="020B0609020000020004" pitchFamily="49" charset="0"/>
              </a:rPr>
              <a:t> </a:t>
            </a:r>
            <a:r>
              <a:rPr lang="pt-BR" sz="1800" dirty="0">
                <a:solidFill>
                  <a:srgbClr val="2B91AF"/>
                </a:solidFill>
                <a:latin typeface="Cascadia Mono" panose="020B0609020000020004" pitchFamily="49" charset="0"/>
              </a:rPr>
              <a:t>complex</a:t>
            </a:r>
            <a:r>
              <a:rPr lang="pt-BR" sz="1800" dirty="0">
                <a:solidFill>
                  <a:srgbClr val="000000"/>
                </a:solidFill>
                <a:latin typeface="Cascadia Mono" panose="020B0609020000020004" pitchFamily="49" charset="0"/>
              </a:rPr>
              <a:t> num1, num2, num3;</a:t>
            </a:r>
            <a:endParaRPr lang="en-US" dirty="0"/>
          </a:p>
        </p:txBody>
      </p:sp>
      <p:sp>
        <p:nvSpPr>
          <p:cNvPr id="6" name="TextBox 5">
            <a:extLst>
              <a:ext uri="{FF2B5EF4-FFF2-40B4-BE49-F238E27FC236}">
                <a16:creationId xmlns:a16="http://schemas.microsoft.com/office/drawing/2014/main" id="{8CB875C8-B93C-E5F4-D6B9-06E137831E24}"/>
              </a:ext>
            </a:extLst>
          </p:cNvPr>
          <p:cNvSpPr txBox="1"/>
          <p:nvPr/>
        </p:nvSpPr>
        <p:spPr>
          <a:xfrm>
            <a:off x="3761382" y="3778792"/>
            <a:ext cx="6094476" cy="2031325"/>
          </a:xfrm>
          <a:prstGeom prst="rect">
            <a:avLst/>
          </a:prstGeom>
          <a:solidFill>
            <a:schemeClr val="accent1">
              <a:lumMod val="20000"/>
              <a:lumOff val="80000"/>
            </a:schemeClr>
          </a:solidFill>
          <a:ln>
            <a:solidFill>
              <a:schemeClr val="accent1"/>
            </a:solidFill>
          </a:ln>
        </p:spPr>
        <p:txBody>
          <a:bodyPr wrap="square">
            <a:spAutoFit/>
          </a:bodyPr>
          <a:lstStyle/>
          <a:p>
            <a:r>
              <a:rPr lang="en-US" sz="1800" dirty="0">
                <a:solidFill>
                  <a:srgbClr val="0000FF"/>
                </a:solidFill>
                <a:latin typeface="Cascadia Mono" panose="020B0609020000020004" pitchFamily="49" charset="0"/>
              </a:rPr>
              <a:t>typedef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complex</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real;</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img</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complex_t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err="1">
                <a:solidFill>
                  <a:srgbClr val="2B91AF"/>
                </a:solidFill>
                <a:latin typeface="Cascadia Mono" panose="020B0609020000020004" pitchFamily="49" charset="0"/>
              </a:rPr>
              <a:t>complex_t</a:t>
            </a:r>
            <a:r>
              <a:rPr lang="en-US" sz="1800" dirty="0">
                <a:solidFill>
                  <a:srgbClr val="000000"/>
                </a:solidFill>
                <a:latin typeface="Cascadia Mono" panose="020B0609020000020004" pitchFamily="49" charset="0"/>
              </a:rPr>
              <a:t> num1, num2;</a:t>
            </a:r>
            <a:endParaRPr lang="en-US" dirty="0"/>
          </a:p>
        </p:txBody>
      </p:sp>
      <p:sp>
        <p:nvSpPr>
          <p:cNvPr id="8" name="TextBox 7">
            <a:extLst>
              <a:ext uri="{FF2B5EF4-FFF2-40B4-BE49-F238E27FC236}">
                <a16:creationId xmlns:a16="http://schemas.microsoft.com/office/drawing/2014/main" id="{374DD1FC-2480-562F-7216-8BE76A312CF2}"/>
              </a:ext>
            </a:extLst>
          </p:cNvPr>
          <p:cNvSpPr txBox="1"/>
          <p:nvPr/>
        </p:nvSpPr>
        <p:spPr>
          <a:xfrm>
            <a:off x="218667" y="3010773"/>
            <a:ext cx="6094476" cy="461665"/>
          </a:xfrm>
          <a:prstGeom prst="rect">
            <a:avLst/>
          </a:prstGeom>
          <a:noFill/>
        </p:spPr>
        <p:txBody>
          <a:bodyPr wrap="square">
            <a:spAutoFit/>
          </a:bodyPr>
          <a:lstStyle/>
          <a:p>
            <a:pPr eaLnBrk="1" hangingPunct="1">
              <a:buFontTx/>
              <a:buNone/>
            </a:pPr>
            <a:r>
              <a:rPr lang="en-US" sz="2400" b="1" dirty="0">
                <a:latin typeface="+mn-lt"/>
                <a:cs typeface="Courier New" pitchFamily="49" charset="0"/>
              </a:rPr>
              <a:t>Using typedef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22</a:t>
            </a:fld>
            <a:endParaRPr lang="zh-CN" altLang="en-US"/>
          </a:p>
        </p:txBody>
      </p:sp>
      <p:sp>
        <p:nvSpPr>
          <p:cNvPr id="162818" name="Rectangle 2"/>
          <p:cNvSpPr>
            <a:spLocks noGrp="1" noChangeArrowheads="1"/>
          </p:cNvSpPr>
          <p:nvPr>
            <p:ph type="title"/>
          </p:nvPr>
        </p:nvSpPr>
        <p:spPr/>
        <p:txBody>
          <a:bodyPr/>
          <a:lstStyle/>
          <a:p>
            <a:pPr eaLnBrk="1" hangingPunct="1">
              <a:defRPr/>
            </a:pPr>
            <a:r>
              <a:rPr lang="fr-FR" dirty="0"/>
              <a:t>Example</a:t>
            </a:r>
          </a:p>
        </p:txBody>
      </p:sp>
      <p:sp>
        <p:nvSpPr>
          <p:cNvPr id="23555" name="Rectangle 3"/>
          <p:cNvSpPr>
            <a:spLocks noGrp="1" noChangeArrowheads="1"/>
          </p:cNvSpPr>
          <p:nvPr>
            <p:ph sz="quarter" idx="13"/>
          </p:nvPr>
        </p:nvSpPr>
        <p:spPr>
          <a:xfrm>
            <a:off x="338736" y="974438"/>
            <a:ext cx="6363816" cy="4909124"/>
          </a:xfrm>
        </p:spPr>
        <p:txBody>
          <a:bodyPr>
            <a:normAutofit/>
          </a:bodyPr>
          <a:lstStyle/>
          <a:p>
            <a:pPr marL="0" indent="0" eaLnBrk="1" hangingPunct="1">
              <a:lnSpc>
                <a:spcPct val="80000"/>
              </a:lnSpc>
              <a:buNone/>
            </a:pPr>
            <a:r>
              <a:rPr lang="fr-FR" sz="2400" dirty="0">
                <a:latin typeface="+mn-lt"/>
                <a:cs typeface="Courier New" pitchFamily="49" charset="0"/>
              </a:rPr>
              <a:t>Example 1. </a:t>
            </a:r>
            <a:r>
              <a:rPr lang="fr-FR" sz="2400" dirty="0" err="1">
                <a:latin typeface="+mn-lt"/>
                <a:cs typeface="Courier New" pitchFamily="49" charset="0"/>
              </a:rPr>
              <a:t>Given</a:t>
            </a:r>
            <a:r>
              <a:rPr lang="fr-FR" sz="2400" dirty="0">
                <a:latin typeface="+mn-lt"/>
                <a:cs typeface="Courier New" pitchFamily="49" charset="0"/>
              </a:rPr>
              <a:t> </a:t>
            </a:r>
            <a:r>
              <a:rPr lang="fr-FR" sz="2400" dirty="0" err="1">
                <a:latin typeface="+mn-lt"/>
                <a:cs typeface="Courier New" pitchFamily="49" charset="0"/>
              </a:rPr>
              <a:t>two</a:t>
            </a:r>
            <a:r>
              <a:rPr lang="fr-FR" sz="2400" dirty="0">
                <a:latin typeface="+mn-lt"/>
                <a:cs typeface="Courier New" pitchFamily="49" charset="0"/>
              </a:rPr>
              <a:t> </a:t>
            </a:r>
            <a:r>
              <a:rPr lang="fr-FR" sz="2400" dirty="0" err="1">
                <a:latin typeface="+mn-lt"/>
                <a:cs typeface="Courier New" pitchFamily="49" charset="0"/>
              </a:rPr>
              <a:t>structs</a:t>
            </a:r>
            <a:r>
              <a:rPr lang="fr-FR" sz="2400" dirty="0">
                <a:latin typeface="+mn-lt"/>
                <a:cs typeface="Courier New" pitchFamily="49" charset="0"/>
              </a:rPr>
              <a:t>:</a:t>
            </a:r>
          </a:p>
          <a:p>
            <a:pPr eaLnBrk="1" hangingPunct="1">
              <a:lnSpc>
                <a:spcPct val="80000"/>
              </a:lnSpc>
              <a:buFontTx/>
              <a:buNone/>
            </a:pPr>
            <a:endParaRPr lang="en-US" sz="2400" dirty="0">
              <a:latin typeface="+mn-lt"/>
              <a:cs typeface="Courier New" pitchFamily="49" charset="0"/>
            </a:endParaRPr>
          </a:p>
          <a:p>
            <a:pPr eaLnBrk="1" hangingPunct="1">
              <a:lnSpc>
                <a:spcPct val="80000"/>
              </a:lnSpc>
              <a:buFontTx/>
              <a:buNone/>
            </a:pPr>
            <a:endParaRPr lang="en-US" sz="2400" dirty="0">
              <a:latin typeface="+mn-lt"/>
              <a:cs typeface="Courier New" pitchFamily="49" charset="0"/>
            </a:endParaRPr>
          </a:p>
          <a:p>
            <a:pPr eaLnBrk="1" hangingPunct="1">
              <a:lnSpc>
                <a:spcPct val="80000"/>
              </a:lnSpc>
              <a:buFontTx/>
              <a:buNone/>
            </a:pPr>
            <a:endParaRPr lang="en-US" sz="2400" dirty="0">
              <a:latin typeface="+mn-lt"/>
              <a:cs typeface="Courier New" pitchFamily="49" charset="0"/>
            </a:endParaRPr>
          </a:p>
          <a:p>
            <a:pPr eaLnBrk="1" hangingPunct="1">
              <a:lnSpc>
                <a:spcPct val="80000"/>
              </a:lnSpc>
            </a:pPr>
            <a:r>
              <a:rPr lang="en-US" sz="2400" dirty="0">
                <a:latin typeface="+mn-lt"/>
                <a:cs typeface="Courier New" pitchFamily="49" charset="0"/>
              </a:rPr>
              <a:t>Write a function named </a:t>
            </a:r>
            <a:r>
              <a:rPr lang="en-US" sz="2400" dirty="0" err="1">
                <a:latin typeface="+mn-lt"/>
                <a:cs typeface="Courier New" pitchFamily="49" charset="0"/>
              </a:rPr>
              <a:t>is_in_circle</a:t>
            </a:r>
            <a:r>
              <a:rPr lang="en-US" sz="2400" dirty="0">
                <a:latin typeface="+mn-lt"/>
                <a:cs typeface="Courier New" pitchFamily="49" charset="0"/>
              </a:rPr>
              <a:t> that returns 1 if the point p is inside the circle c. </a:t>
            </a:r>
          </a:p>
          <a:p>
            <a:pPr eaLnBrk="1" hangingPunct="1">
              <a:lnSpc>
                <a:spcPct val="80000"/>
              </a:lnSpc>
            </a:pPr>
            <a:r>
              <a:rPr lang="en-US" sz="2400" dirty="0">
                <a:latin typeface="+mn-lt"/>
                <a:cs typeface="Courier New" pitchFamily="49" charset="0"/>
              </a:rPr>
              <a:t>Test the function using a program.</a:t>
            </a:r>
            <a:endParaRPr lang="fr-FR" sz="2400" dirty="0">
              <a:latin typeface="+mn-lt"/>
            </a:endParaRPr>
          </a:p>
        </p:txBody>
      </p:sp>
      <p:sp>
        <p:nvSpPr>
          <p:cNvPr id="3" name="TextBox 2">
            <a:extLst>
              <a:ext uri="{FF2B5EF4-FFF2-40B4-BE49-F238E27FC236}">
                <a16:creationId xmlns:a16="http://schemas.microsoft.com/office/drawing/2014/main" id="{BC0F0947-2CF7-CEAA-BE24-36DF77252D1D}"/>
              </a:ext>
            </a:extLst>
          </p:cNvPr>
          <p:cNvSpPr txBox="1"/>
          <p:nvPr/>
        </p:nvSpPr>
        <p:spPr>
          <a:xfrm>
            <a:off x="7189470" y="1342704"/>
            <a:ext cx="4231386" cy="3139321"/>
          </a:xfrm>
          <a:prstGeom prst="rect">
            <a:avLst/>
          </a:prstGeom>
          <a:solidFill>
            <a:schemeClr val="accent1">
              <a:lumMod val="20000"/>
              <a:lumOff val="80000"/>
            </a:schemeClr>
          </a:solidFill>
          <a:ln>
            <a:solidFill>
              <a:schemeClr val="accent1"/>
            </a:solidFill>
          </a:ln>
        </p:spPr>
        <p:txBody>
          <a:bodyPr wrap="square">
            <a:spAutoFit/>
          </a:bodyPr>
          <a:lstStyle/>
          <a:p>
            <a:r>
              <a:rPr lang="en-US" sz="1800" dirty="0">
                <a:solidFill>
                  <a:srgbClr val="0000FF"/>
                </a:solidFill>
                <a:latin typeface="Cascadia Mono" panose="020B0609020000020004" pitchFamily="49" charset="0"/>
              </a:rPr>
              <a:t>typedef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point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double</a:t>
            </a:r>
            <a:r>
              <a:rPr lang="en-US" sz="1800" dirty="0">
                <a:solidFill>
                  <a:srgbClr val="000000"/>
                </a:solidFill>
                <a:latin typeface="Cascadia Mono" panose="020B0609020000020004" pitchFamily="49" charset="0"/>
              </a:rPr>
              <a:t> x;</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double</a:t>
            </a:r>
            <a:r>
              <a:rPr lang="en-US" sz="1800" dirty="0">
                <a:solidFill>
                  <a:srgbClr val="000000"/>
                </a:solidFill>
                <a:latin typeface="Cascadia Mono" panose="020B0609020000020004" pitchFamily="49" charset="0"/>
              </a:rPr>
              <a:t> y;</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point_t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typedef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circle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point_t</a:t>
            </a:r>
            <a:r>
              <a:rPr lang="en-US" sz="1800" dirty="0">
                <a:solidFill>
                  <a:srgbClr val="000000"/>
                </a:solidFill>
                <a:latin typeface="Cascadia Mono" panose="020B0609020000020004" pitchFamily="49" charset="0"/>
              </a:rPr>
              <a:t> center;</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double</a:t>
            </a:r>
            <a:r>
              <a:rPr lang="en-US" sz="1800" dirty="0">
                <a:solidFill>
                  <a:srgbClr val="000000"/>
                </a:solidFill>
                <a:latin typeface="Cascadia Mono" panose="020B0609020000020004" pitchFamily="49" charset="0"/>
              </a:rPr>
              <a:t>  radius;</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circle_t</a:t>
            </a:r>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23</a:t>
            </a:fld>
            <a:endParaRPr lang="zh-CN" altLang="en-US"/>
          </a:p>
        </p:txBody>
      </p:sp>
      <p:sp>
        <p:nvSpPr>
          <p:cNvPr id="165890" name="Rectangle 2"/>
          <p:cNvSpPr>
            <a:spLocks noGrp="1" noChangeArrowheads="1"/>
          </p:cNvSpPr>
          <p:nvPr>
            <p:ph type="title"/>
          </p:nvPr>
        </p:nvSpPr>
        <p:spPr/>
        <p:txBody>
          <a:bodyPr/>
          <a:lstStyle/>
          <a:p>
            <a:pPr algn="l" eaLnBrk="1" hangingPunct="1">
              <a:defRPr/>
            </a:pPr>
            <a:r>
              <a:rPr lang="en-US" sz="4000" dirty="0"/>
              <a:t>Solution</a:t>
            </a:r>
          </a:p>
        </p:txBody>
      </p:sp>
      <p:sp>
        <p:nvSpPr>
          <p:cNvPr id="2" name="Content Placeholder 1">
            <a:extLst>
              <a:ext uri="{FF2B5EF4-FFF2-40B4-BE49-F238E27FC236}">
                <a16:creationId xmlns:a16="http://schemas.microsoft.com/office/drawing/2014/main" id="{02C1551B-4597-49E7-7877-B380375F1C15}"/>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3E8F64C7-8679-2A76-685D-A4CA9B09D946}"/>
              </a:ext>
            </a:extLst>
          </p:cNvPr>
          <p:cNvSpPr txBox="1"/>
          <p:nvPr/>
        </p:nvSpPr>
        <p:spPr>
          <a:xfrm>
            <a:off x="338736" y="986963"/>
            <a:ext cx="11514528" cy="4770537"/>
          </a:xfrm>
          <a:prstGeom prst="rect">
            <a:avLst/>
          </a:prstGeom>
          <a:solidFill>
            <a:schemeClr val="accent1">
              <a:lumMod val="20000"/>
              <a:lumOff val="80000"/>
            </a:schemeClr>
          </a:solidFill>
          <a:ln>
            <a:solidFill>
              <a:schemeClr val="accent1"/>
            </a:solidFill>
          </a:ln>
        </p:spPr>
        <p:txBody>
          <a:bodyPr wrap="square">
            <a:spAutoFit/>
          </a:bodyPr>
          <a:lstStyle/>
          <a:p>
            <a:r>
              <a:rPr lang="fr-FR" sz="1600" dirty="0" err="1">
                <a:solidFill>
                  <a:srgbClr val="0000FF"/>
                </a:solidFill>
                <a:latin typeface="Cascadia Mono" panose="020B0609020000020004" pitchFamily="49" charset="0"/>
              </a:rPr>
              <a:t>int</a:t>
            </a:r>
            <a:r>
              <a:rPr lang="fr-FR" sz="1600" dirty="0">
                <a:solidFill>
                  <a:srgbClr val="000000"/>
                </a:solidFill>
                <a:latin typeface="Cascadia Mono" panose="020B0609020000020004" pitchFamily="49" charset="0"/>
              </a:rPr>
              <a:t> </a:t>
            </a:r>
            <a:r>
              <a:rPr lang="fr-FR" sz="1600" dirty="0" err="1">
                <a:solidFill>
                  <a:srgbClr val="000000"/>
                </a:solidFill>
                <a:latin typeface="Cascadia Mono" panose="020B0609020000020004" pitchFamily="49" charset="0"/>
              </a:rPr>
              <a:t>is_in_circle</a:t>
            </a:r>
            <a:r>
              <a:rPr lang="fr-FR" sz="1600" dirty="0">
                <a:solidFill>
                  <a:srgbClr val="000000"/>
                </a:solidFill>
                <a:latin typeface="Cascadia Mono" panose="020B0609020000020004" pitchFamily="49" charset="0"/>
              </a:rPr>
              <a:t>(</a:t>
            </a:r>
            <a:r>
              <a:rPr lang="fr-FR" sz="1600" dirty="0" err="1">
                <a:solidFill>
                  <a:srgbClr val="000000"/>
                </a:solidFill>
                <a:latin typeface="Cascadia Mono" panose="020B0609020000020004" pitchFamily="49" charset="0"/>
              </a:rPr>
              <a:t>point_t</a:t>
            </a:r>
            <a:r>
              <a:rPr lang="fr-FR" sz="1600" dirty="0">
                <a:solidFill>
                  <a:srgbClr val="000000"/>
                </a:solidFill>
                <a:latin typeface="Cascadia Mono" panose="020B0609020000020004" pitchFamily="49" charset="0"/>
              </a:rPr>
              <a:t>* p, </a:t>
            </a:r>
            <a:r>
              <a:rPr lang="fr-FR" sz="1600" dirty="0" err="1">
                <a:solidFill>
                  <a:srgbClr val="000000"/>
                </a:solidFill>
                <a:latin typeface="Cascadia Mono" panose="020B0609020000020004" pitchFamily="49" charset="0"/>
              </a:rPr>
              <a:t>circle_t</a:t>
            </a:r>
            <a:r>
              <a:rPr lang="fr-FR" sz="1600" dirty="0">
                <a:solidFill>
                  <a:srgbClr val="000000"/>
                </a:solidFill>
                <a:latin typeface="Cascadia Mono" panose="020B0609020000020004" pitchFamily="49" charset="0"/>
              </a:rPr>
              <a:t>* c)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double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x_dist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y_dist</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x_dist</a:t>
            </a:r>
            <a:r>
              <a:rPr lang="en-US" sz="1600" dirty="0">
                <a:solidFill>
                  <a:srgbClr val="000000"/>
                </a:solidFill>
                <a:latin typeface="Cascadia Mono" panose="020B0609020000020004" pitchFamily="49" charset="0"/>
              </a:rPr>
              <a:t> = p-&gt;x - c-&gt;</a:t>
            </a:r>
            <a:r>
              <a:rPr lang="en-US" sz="1600" dirty="0" err="1">
                <a:solidFill>
                  <a:srgbClr val="000000"/>
                </a:solidFill>
                <a:latin typeface="Cascadia Mono" panose="020B0609020000020004" pitchFamily="49" charset="0"/>
              </a:rPr>
              <a:t>center.x</a:t>
            </a:r>
            <a:r>
              <a:rPr lang="en-US" sz="1600" dirty="0">
                <a:solidFill>
                  <a:srgbClr val="000000"/>
                </a:solidFill>
                <a:latin typeface="Cascadia Mono" panose="020B0609020000020004" pitchFamily="49" charset="0"/>
              </a:rPr>
              <a:t>;</a:t>
            </a:r>
          </a:p>
          <a:p>
            <a:r>
              <a:rPr lang="es-ES" sz="1600" dirty="0">
                <a:solidFill>
                  <a:srgbClr val="000000"/>
                </a:solidFill>
                <a:latin typeface="Cascadia Mono" panose="020B0609020000020004" pitchFamily="49" charset="0"/>
              </a:rPr>
              <a:t>    </a:t>
            </a:r>
            <a:r>
              <a:rPr lang="es-ES" sz="1600" dirty="0" err="1">
                <a:solidFill>
                  <a:srgbClr val="000000"/>
                </a:solidFill>
                <a:latin typeface="Cascadia Mono" panose="020B0609020000020004" pitchFamily="49" charset="0"/>
              </a:rPr>
              <a:t>y_dist</a:t>
            </a:r>
            <a:r>
              <a:rPr lang="es-ES" sz="1600" dirty="0">
                <a:solidFill>
                  <a:srgbClr val="000000"/>
                </a:solidFill>
                <a:latin typeface="Cascadia Mono" panose="020B0609020000020004" pitchFamily="49" charset="0"/>
              </a:rPr>
              <a:t> = p-&gt;y - c-&gt;</a:t>
            </a:r>
            <a:r>
              <a:rPr lang="es-ES" sz="1600" dirty="0" err="1">
                <a:solidFill>
                  <a:srgbClr val="000000"/>
                </a:solidFill>
                <a:latin typeface="Cascadia Mono" panose="020B0609020000020004" pitchFamily="49" charset="0"/>
              </a:rPr>
              <a:t>center.y</a:t>
            </a:r>
            <a:r>
              <a:rPr lang="es-E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return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x_dist</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x_dist</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y_dist</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y_dist</a:t>
            </a:r>
            <a:r>
              <a:rPr lang="en-US" sz="1600" dirty="0">
                <a:solidFill>
                  <a:srgbClr val="000000"/>
                </a:solidFill>
                <a:latin typeface="Cascadia Mono" panose="020B0609020000020004" pitchFamily="49" charset="0"/>
              </a:rPr>
              <a:t> &lt;= c-&gt;radius * c-&gt;radius);</a:t>
            </a:r>
          </a:p>
          <a:p>
            <a:r>
              <a:rPr lang="en-US" sz="1600" dirty="0">
                <a:solidFill>
                  <a:srgbClr val="000000"/>
                </a:solidFill>
                <a:latin typeface="Cascadia Mono" panose="020B0609020000020004" pitchFamily="49" charset="0"/>
              </a:rPr>
              <a:t>}</a:t>
            </a:r>
          </a:p>
          <a:p>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main()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point_t</a:t>
            </a:r>
            <a:r>
              <a:rPr lang="en-US" sz="1600" dirty="0">
                <a:solidFill>
                  <a:srgbClr val="000000"/>
                </a:solidFill>
                <a:latin typeface="Cascadia Mono" panose="020B0609020000020004" pitchFamily="49" charset="0"/>
              </a:rPr>
              <a:t>  p;</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circle_t</a:t>
            </a:r>
            <a:r>
              <a:rPr lang="en-US" sz="1600" dirty="0">
                <a:solidFill>
                  <a:srgbClr val="000000"/>
                </a:solidFill>
                <a:latin typeface="Cascadia Mono" panose="020B0609020000020004" pitchFamily="49" charset="0"/>
              </a:rPr>
              <a:t> c;</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"Enter point coordinates\n"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scanf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lf%lf</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&amp;</a:t>
            </a:r>
            <a:r>
              <a:rPr lang="en-US" sz="1600" dirty="0" err="1">
                <a:solidFill>
                  <a:srgbClr val="000000"/>
                </a:solidFill>
                <a:latin typeface="Cascadia Mono" panose="020B0609020000020004" pitchFamily="49" charset="0"/>
              </a:rPr>
              <a:t>p.x</a:t>
            </a:r>
            <a:r>
              <a:rPr lang="en-US" sz="1600" dirty="0">
                <a:solidFill>
                  <a:srgbClr val="000000"/>
                </a:solidFill>
                <a:latin typeface="Cascadia Mono" panose="020B0609020000020004" pitchFamily="49" charset="0"/>
              </a:rPr>
              <a:t>, &amp;</a:t>
            </a:r>
            <a:r>
              <a:rPr lang="en-US" sz="1600" dirty="0" err="1">
                <a:solidFill>
                  <a:srgbClr val="000000"/>
                </a:solidFill>
                <a:latin typeface="Cascadia Mono" panose="020B0609020000020004" pitchFamily="49" charset="0"/>
              </a:rPr>
              <a:t>p.y</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"Enter circle center coordinates\n"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scanf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lf%lf</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&amp;</a:t>
            </a:r>
            <a:r>
              <a:rPr lang="en-US" sz="1600" dirty="0" err="1">
                <a:solidFill>
                  <a:srgbClr val="000000"/>
                </a:solidFill>
                <a:latin typeface="Cascadia Mono" panose="020B0609020000020004" pitchFamily="49" charset="0"/>
              </a:rPr>
              <a:t>c.center.x</a:t>
            </a:r>
            <a:r>
              <a:rPr lang="en-US" sz="1600" dirty="0">
                <a:solidFill>
                  <a:srgbClr val="000000"/>
                </a:solidFill>
                <a:latin typeface="Cascadia Mono" panose="020B0609020000020004" pitchFamily="49" charset="0"/>
              </a:rPr>
              <a:t>, &amp;</a:t>
            </a:r>
            <a:r>
              <a:rPr lang="en-US" sz="1600" dirty="0" err="1">
                <a:solidFill>
                  <a:srgbClr val="000000"/>
                </a:solidFill>
                <a:latin typeface="Cascadia Mono" panose="020B0609020000020004" pitchFamily="49" charset="0"/>
              </a:rPr>
              <a:t>c.center.y</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"Enter circle radius\n"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scanf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lf</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&amp;</a:t>
            </a:r>
            <a:r>
              <a:rPr lang="en-US" sz="1600" dirty="0" err="1">
                <a:solidFill>
                  <a:srgbClr val="000000"/>
                </a:solidFill>
                <a:latin typeface="Cascadia Mono" panose="020B0609020000020004" pitchFamily="49" charset="0"/>
              </a:rPr>
              <a:t>c.radius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if</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is_in_circle</a:t>
            </a:r>
            <a:r>
              <a:rPr lang="en-US" sz="1600" dirty="0">
                <a:solidFill>
                  <a:srgbClr val="000000"/>
                </a:solidFill>
                <a:latin typeface="Cascadia Mono" panose="020B0609020000020004" pitchFamily="49" charset="0"/>
              </a:rPr>
              <a:t>(&amp;p, &amp;c))</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"point is in circle\n"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else</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"point is out of circle\n"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return</a:t>
            </a:r>
            <a:r>
              <a:rPr lang="en-US" sz="1600" dirty="0">
                <a:solidFill>
                  <a:srgbClr val="000000"/>
                </a:solidFill>
                <a:latin typeface="Cascadia Mono" panose="020B0609020000020004" pitchFamily="49" charset="0"/>
              </a:rPr>
              <a:t> 0;</a:t>
            </a:r>
          </a:p>
          <a:p>
            <a:r>
              <a:rPr lang="en-US" sz="1600" dirty="0">
                <a:solidFill>
                  <a:srgbClr val="000000"/>
                </a:solidFill>
                <a:latin typeface="Cascadia Mono" panose="020B0609020000020004" pitchFamily="49" charset="0"/>
              </a:rPr>
              <a:t>}</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24</a:t>
            </a:fld>
            <a:endParaRPr lang="zh-CN" altLang="en-US" dirty="0"/>
          </a:p>
        </p:txBody>
      </p:sp>
      <p:sp>
        <p:nvSpPr>
          <p:cNvPr id="236546" name="Rectangle 2"/>
          <p:cNvSpPr>
            <a:spLocks noGrp="1" noChangeArrowheads="1"/>
          </p:cNvSpPr>
          <p:nvPr>
            <p:ph type="title"/>
          </p:nvPr>
        </p:nvSpPr>
        <p:spPr/>
        <p:txBody>
          <a:bodyPr/>
          <a:lstStyle/>
          <a:p>
            <a:pPr eaLnBrk="1" hangingPunct="1">
              <a:defRPr/>
            </a:pPr>
            <a:r>
              <a:rPr lang="fr-FR" dirty="0" err="1"/>
              <a:t>Exercise</a:t>
            </a:r>
            <a:endParaRPr lang="fr-FR" dirty="0"/>
          </a:p>
        </p:txBody>
      </p:sp>
      <p:sp>
        <p:nvSpPr>
          <p:cNvPr id="25603" name="Rectangle 3"/>
          <p:cNvSpPr>
            <a:spLocks noGrp="1" noChangeArrowheads="1"/>
          </p:cNvSpPr>
          <p:nvPr>
            <p:ph sz="quarter" idx="13"/>
          </p:nvPr>
        </p:nvSpPr>
        <p:spPr/>
        <p:txBody>
          <a:bodyPr>
            <a:normAutofit/>
          </a:bodyPr>
          <a:lstStyle/>
          <a:p>
            <a:pPr>
              <a:buFont typeface="Wingdings" pitchFamily="2" charset="2"/>
              <a:buChar char="§"/>
              <a:defRPr/>
            </a:pPr>
            <a:r>
              <a:rPr lang="en-US" sz="2400" dirty="0">
                <a:latin typeface="+mn-lt"/>
              </a:rPr>
              <a:t>Exercise 1.  Write a function to check if two circles intersect. Develop a program that creates a dynamic array of elements, where each element represents a circle. The number of elements should be provided by the user at runtime.</a:t>
            </a:r>
          </a:p>
          <a:p>
            <a:pPr>
              <a:buFont typeface="Wingdings" pitchFamily="2" charset="2"/>
              <a:buChar char="§"/>
              <a:defRPr/>
            </a:pPr>
            <a:endParaRPr lang="en-US" sz="2400" dirty="0">
              <a:latin typeface="+mn-lt"/>
            </a:endParaRPr>
          </a:p>
          <a:p>
            <a:pPr>
              <a:buFont typeface="Wingdings" pitchFamily="2" charset="2"/>
              <a:buChar char="§"/>
              <a:defRPr/>
            </a:pPr>
            <a:r>
              <a:rPr lang="en-US" sz="2400" dirty="0">
                <a:latin typeface="+mn-lt"/>
              </a:rPr>
              <a:t>The program should allow users to:</a:t>
            </a:r>
          </a:p>
          <a:p>
            <a:pPr lvl="1">
              <a:buFont typeface="Wingdings" pitchFamily="2" charset="2"/>
              <a:buChar char="§"/>
              <a:defRPr/>
            </a:pPr>
            <a:r>
              <a:rPr lang="en-US" sz="2200" dirty="0">
                <a:latin typeface="+mn-lt"/>
              </a:rPr>
              <a:t>Manually input information for each circle</a:t>
            </a:r>
          </a:p>
          <a:p>
            <a:pPr lvl="1">
              <a:buFont typeface="Wingdings" pitchFamily="2" charset="2"/>
              <a:buChar char="§"/>
              <a:defRPr/>
            </a:pPr>
            <a:r>
              <a:rPr lang="en-US" sz="2200" dirty="0">
                <a:latin typeface="+mn-lt"/>
              </a:rPr>
              <a:t>Automatically generate random information for each circle</a:t>
            </a:r>
          </a:p>
          <a:p>
            <a:pPr>
              <a:buFont typeface="Wingdings" pitchFamily="2" charset="2"/>
              <a:buChar char="§"/>
              <a:defRPr/>
            </a:pPr>
            <a:r>
              <a:rPr lang="en-US" sz="2400" dirty="0">
                <a:latin typeface="+mn-lt"/>
              </a:rPr>
              <a:t>Utilize the function mentioned earlier and display:</a:t>
            </a:r>
          </a:p>
          <a:p>
            <a:pPr lvl="1">
              <a:buFont typeface="Wingdings" pitchFamily="2" charset="2"/>
              <a:buChar char="§"/>
              <a:defRPr/>
            </a:pPr>
            <a:r>
              <a:rPr lang="en-US" sz="2200" dirty="0">
                <a:latin typeface="+mn-lt"/>
              </a:rPr>
              <a:t>Information about the circles</a:t>
            </a:r>
          </a:p>
          <a:p>
            <a:pPr lvl="1">
              <a:buFont typeface="Wingdings" pitchFamily="2" charset="2"/>
              <a:buChar char="§"/>
              <a:defRPr/>
            </a:pPr>
            <a:r>
              <a:rPr lang="en-US" sz="2200" dirty="0">
                <a:latin typeface="+mn-lt"/>
              </a:rPr>
              <a:t>Information about the circle(s) that intersect(s) with the most number of other circles (along with detailed information, such as which circles it intersects with).</a:t>
            </a:r>
            <a:endParaRPr lang="fr-FR" sz="2200" dirty="0">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25</a:t>
            </a:fld>
            <a:endParaRPr lang="zh-CN" altLang="en-US" dirty="0"/>
          </a:p>
        </p:txBody>
      </p:sp>
      <p:sp>
        <p:nvSpPr>
          <p:cNvPr id="236546" name="Rectangle 2"/>
          <p:cNvSpPr>
            <a:spLocks noGrp="1" noChangeArrowheads="1"/>
          </p:cNvSpPr>
          <p:nvPr>
            <p:ph type="title"/>
          </p:nvPr>
        </p:nvSpPr>
        <p:spPr/>
        <p:txBody>
          <a:bodyPr/>
          <a:lstStyle/>
          <a:p>
            <a:pPr eaLnBrk="1" hangingPunct="1">
              <a:defRPr/>
            </a:pPr>
            <a:r>
              <a:rPr lang="fr-FR" dirty="0" err="1"/>
              <a:t>Exercise</a:t>
            </a:r>
            <a:endParaRPr lang="fr-FR" dirty="0"/>
          </a:p>
        </p:txBody>
      </p:sp>
      <p:sp>
        <p:nvSpPr>
          <p:cNvPr id="25603" name="Rectangle 3"/>
          <p:cNvSpPr>
            <a:spLocks noGrp="1" noChangeArrowheads="1"/>
          </p:cNvSpPr>
          <p:nvPr>
            <p:ph sz="quarter" idx="13"/>
          </p:nvPr>
        </p:nvSpPr>
        <p:spPr/>
        <p:txBody>
          <a:bodyPr>
            <a:normAutofit/>
          </a:bodyPr>
          <a:lstStyle/>
          <a:p>
            <a:r>
              <a:rPr lang="fr-FR" sz="2400" dirty="0" err="1">
                <a:latin typeface="+mn-lt"/>
              </a:rPr>
              <a:t>Exercise</a:t>
            </a:r>
            <a:r>
              <a:rPr lang="fr-FR" sz="2400" dirty="0">
                <a:latin typeface="+mn-lt"/>
              </a:rPr>
              <a:t> 2. </a:t>
            </a:r>
            <a:r>
              <a:rPr lang="en-US" sz="2400" dirty="0">
                <a:latin typeface="+mn-lt"/>
              </a:rPr>
              <a:t>Enhance last week's assignment about the student list and grades table as follows:</a:t>
            </a:r>
          </a:p>
          <a:p>
            <a:endParaRPr lang="en-US" sz="2400" dirty="0">
              <a:latin typeface="+mn-lt"/>
            </a:endParaRPr>
          </a:p>
          <a:p>
            <a:r>
              <a:rPr lang="en-US" sz="2400" dirty="0">
                <a:latin typeface="+mn-lt"/>
              </a:rPr>
              <a:t>Instead of using a regular array, the program should dynamically allocate the exact memory needed to store the data read from the class list file.</a:t>
            </a:r>
          </a:p>
          <a:p>
            <a:endParaRPr lang="en-US" sz="2400" dirty="0">
              <a:latin typeface="+mn-lt"/>
            </a:endParaRPr>
          </a:p>
          <a:p>
            <a:r>
              <a:rPr lang="en-US" sz="2400" dirty="0">
                <a:latin typeface="+mn-lt"/>
              </a:rPr>
              <a:t>Add an additional feature for additional input: the program should prompt for the number of students to be added, then dynamically reallocate memory to accommodate new data using the </a:t>
            </a:r>
            <a:r>
              <a:rPr lang="en-US" sz="2400" dirty="0" err="1">
                <a:latin typeface="+mn-lt"/>
              </a:rPr>
              <a:t>realloc</a:t>
            </a:r>
            <a:r>
              <a:rPr lang="en-US" sz="2400" dirty="0">
                <a:latin typeface="+mn-lt"/>
              </a:rPr>
              <a:t> function.</a:t>
            </a:r>
          </a:p>
          <a:p>
            <a:endParaRPr lang="en-US" sz="2400" dirty="0">
              <a:latin typeface="+mn-lt"/>
            </a:endParaRPr>
          </a:p>
          <a:p>
            <a:r>
              <a:rPr lang="en-US" sz="2400" dirty="0">
                <a:latin typeface="+mn-lt"/>
              </a:rPr>
              <a:t>Note: Read a class list file with at least 10 lines, and ensure that the data accurately represents reality</a:t>
            </a:r>
            <a:endParaRPr lang="fr-FR" sz="24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360317-C785-06C4-0337-D8A62E5AB907}"/>
              </a:ext>
            </a:extLst>
          </p:cNvPr>
          <p:cNvSpPr txBox="1"/>
          <p:nvPr/>
        </p:nvSpPr>
        <p:spPr>
          <a:xfrm>
            <a:off x="4846320" y="2578608"/>
            <a:ext cx="5671617" cy="769441"/>
          </a:xfrm>
          <a:prstGeom prst="rect">
            <a:avLst/>
          </a:prstGeom>
          <a:noFill/>
        </p:spPr>
        <p:txBody>
          <a:bodyPr wrap="none" rtlCol="0">
            <a:spAutoFit/>
          </a:bodyPr>
          <a:lstStyle/>
          <a:p>
            <a:r>
              <a:rPr lang="en-US" sz="4400" dirty="0"/>
              <a:t>Working with binary file</a:t>
            </a:r>
          </a:p>
        </p:txBody>
      </p:sp>
    </p:spTree>
    <p:extLst>
      <p:ext uri="{BB962C8B-B14F-4D97-AF65-F5344CB8AC3E}">
        <p14:creationId xmlns:p14="http://schemas.microsoft.com/office/powerpoint/2010/main" val="140809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2544140-C7B5-4263-A471-919FC08D154A}" type="slidenum">
              <a:rPr lang="en-US" smtClean="0"/>
              <a:pPr>
                <a:defRPr/>
              </a:pPr>
              <a:t>27</a:t>
            </a:fld>
            <a:endParaRPr lang="en-US"/>
          </a:p>
        </p:txBody>
      </p:sp>
      <p:sp>
        <p:nvSpPr>
          <p:cNvPr id="114690" name="Rectangle 2"/>
          <p:cNvSpPr>
            <a:spLocks noGrp="1" noChangeArrowheads="1"/>
          </p:cNvSpPr>
          <p:nvPr>
            <p:ph type="title"/>
          </p:nvPr>
        </p:nvSpPr>
        <p:spPr/>
        <p:txBody>
          <a:bodyPr/>
          <a:lstStyle/>
          <a:p>
            <a:pPr>
              <a:defRPr/>
            </a:pPr>
            <a:r>
              <a:rPr lang="fr-FR" dirty="0" err="1"/>
              <a:t>Binary</a:t>
            </a:r>
            <a:r>
              <a:rPr lang="fr-FR" dirty="0"/>
              <a:t> modes</a:t>
            </a:r>
          </a:p>
        </p:txBody>
      </p:sp>
      <p:sp>
        <p:nvSpPr>
          <p:cNvPr id="3" name="Content Placeholder 2">
            <a:extLst>
              <a:ext uri="{FF2B5EF4-FFF2-40B4-BE49-F238E27FC236}">
                <a16:creationId xmlns:a16="http://schemas.microsoft.com/office/drawing/2014/main" id="{42F4D1C6-76BC-538C-DD03-DA2D77626778}"/>
              </a:ext>
            </a:extLst>
          </p:cNvPr>
          <p:cNvSpPr>
            <a:spLocks noGrp="1"/>
          </p:cNvSpPr>
          <p:nvPr>
            <p:ph sz="quarter" idx="13"/>
          </p:nvPr>
        </p:nvSpPr>
        <p:spPr/>
        <p:txBody>
          <a:bodyPr/>
          <a:lstStyle/>
          <a:p>
            <a:endParaRPr lang="en-US"/>
          </a:p>
        </p:txBody>
      </p:sp>
      <p:sp>
        <p:nvSpPr>
          <p:cNvPr id="5" name="TextBox 4">
            <a:extLst>
              <a:ext uri="{FF2B5EF4-FFF2-40B4-BE49-F238E27FC236}">
                <a16:creationId xmlns:a16="http://schemas.microsoft.com/office/drawing/2014/main" id="{8F0F07D7-AF96-2E79-4D20-E9A4BD3E1EDB}"/>
              </a:ext>
            </a:extLst>
          </p:cNvPr>
          <p:cNvSpPr txBox="1"/>
          <p:nvPr/>
        </p:nvSpPr>
        <p:spPr>
          <a:xfrm>
            <a:off x="338735" y="5232130"/>
            <a:ext cx="11560975" cy="646331"/>
          </a:xfrm>
          <a:prstGeom prst="rect">
            <a:avLst/>
          </a:prstGeom>
          <a:noFill/>
        </p:spPr>
        <p:txBody>
          <a:bodyPr wrap="square">
            <a:spAutoFit/>
          </a:bodyPr>
          <a:lstStyle/>
          <a:p>
            <a:pPr eaLnBrk="1" hangingPunct="1"/>
            <a:r>
              <a:rPr lang="en-US" dirty="0"/>
              <a:t>C in C provides two I/O functions: </a:t>
            </a:r>
            <a:r>
              <a:rPr lang="en-US" dirty="0" err="1"/>
              <a:t>fread</a:t>
            </a:r>
            <a:r>
              <a:rPr lang="en-US" dirty="0"/>
              <a:t>() and </a:t>
            </a:r>
            <a:r>
              <a:rPr lang="en-US" dirty="0" err="1"/>
              <a:t>fwrite</a:t>
            </a:r>
            <a:r>
              <a:rPr lang="en-US" dirty="0"/>
              <a:t>(), allowing operations of input and output based on blocks of bytes. </a:t>
            </a:r>
          </a:p>
          <a:p>
            <a:pPr eaLnBrk="1" hangingPunct="1"/>
            <a:r>
              <a:rPr lang="en-US" dirty="0"/>
              <a:t>Similar to other functions, these functions work with arguments that are file pointers.</a:t>
            </a:r>
          </a:p>
        </p:txBody>
      </p:sp>
      <p:graphicFrame>
        <p:nvGraphicFramePr>
          <p:cNvPr id="2" name="Group 29">
            <a:extLst>
              <a:ext uri="{FF2B5EF4-FFF2-40B4-BE49-F238E27FC236}">
                <a16:creationId xmlns:a16="http://schemas.microsoft.com/office/drawing/2014/main" id="{3AE28869-2F9E-6398-7A22-E9F02DD2513C}"/>
              </a:ext>
            </a:extLst>
          </p:cNvPr>
          <p:cNvGraphicFramePr>
            <a:graphicFrameLocks/>
          </p:cNvGraphicFramePr>
          <p:nvPr>
            <p:extLst>
              <p:ext uri="{D42A27DB-BD31-4B8C-83A1-F6EECF244321}">
                <p14:modId xmlns:p14="http://schemas.microsoft.com/office/powerpoint/2010/main" val="607182127"/>
              </p:ext>
            </p:extLst>
          </p:nvPr>
        </p:nvGraphicFramePr>
        <p:xfrm>
          <a:off x="2400300" y="1074467"/>
          <a:ext cx="7391400" cy="3864154"/>
        </p:xfrm>
        <a:graphic>
          <a:graphicData uri="http://schemas.openxmlformats.org/drawingml/2006/table">
            <a:tbl>
              <a:tblPr/>
              <a:tblGrid>
                <a:gridCol w="1385888">
                  <a:extLst>
                    <a:ext uri="{9D8B030D-6E8A-4147-A177-3AD203B41FA5}">
                      <a16:colId xmlns:a16="http://schemas.microsoft.com/office/drawing/2014/main" val="20000"/>
                    </a:ext>
                  </a:extLst>
                </a:gridCol>
                <a:gridCol w="6005512">
                  <a:extLst>
                    <a:ext uri="{9D8B030D-6E8A-4147-A177-3AD203B41FA5}">
                      <a16:colId xmlns:a16="http://schemas.microsoft.com/office/drawing/2014/main" val="20001"/>
                    </a:ext>
                  </a:extLst>
                </a:gridCol>
              </a:tblGrid>
              <a:tr h="69362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mode</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dirty="0">
                          <a:ln>
                            <a:noFill/>
                          </a:ln>
                          <a:solidFill>
                            <a:schemeClr val="tx1"/>
                          </a:solidFill>
                          <a:effectLst/>
                          <a:latin typeface="Verdana" pitchFamily="34" charset="0"/>
                        </a:rPr>
                        <a:t>Description</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8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"rb"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opens an existing binary file for reading. </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79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"wb"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creates a binary file for writing.</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18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"ab"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dirty="0">
                          <a:ln>
                            <a:noFill/>
                          </a:ln>
                          <a:solidFill>
                            <a:schemeClr val="tx1"/>
                          </a:solidFill>
                          <a:effectLst/>
                          <a:latin typeface="Verdana" pitchFamily="34" charset="0"/>
                        </a:rPr>
                        <a:t>opens an </a:t>
                      </a:r>
                      <a:r>
                        <a:rPr kumimoji="0" lang="fr-FR" sz="1800" b="0" i="0" u="none" strike="noStrike" cap="none" normalizeH="0" baseline="0" dirty="0" err="1">
                          <a:ln>
                            <a:noFill/>
                          </a:ln>
                          <a:solidFill>
                            <a:schemeClr val="tx1"/>
                          </a:solidFill>
                          <a:effectLst/>
                          <a:latin typeface="Verdana" pitchFamily="34" charset="0"/>
                        </a:rPr>
                        <a:t>existing</a:t>
                      </a:r>
                      <a:r>
                        <a:rPr kumimoji="0" lang="fr-FR" sz="1800" b="0" i="0" u="none" strike="noStrike" cap="none" normalizeH="0" baseline="0" dirty="0">
                          <a:ln>
                            <a:noFill/>
                          </a:ln>
                          <a:solidFill>
                            <a:schemeClr val="tx1"/>
                          </a:solidFill>
                          <a:effectLst/>
                          <a:latin typeface="Verdana" pitchFamily="34" charset="0"/>
                        </a:rPr>
                        <a:t> </a:t>
                      </a:r>
                      <a:r>
                        <a:rPr kumimoji="0" lang="fr-FR" sz="1800" b="0" i="0" u="none" strike="noStrike" cap="none" normalizeH="0" baseline="0" dirty="0" err="1">
                          <a:ln>
                            <a:noFill/>
                          </a:ln>
                          <a:solidFill>
                            <a:schemeClr val="tx1"/>
                          </a:solidFill>
                          <a:effectLst/>
                          <a:latin typeface="Verdana" pitchFamily="34" charset="0"/>
                        </a:rPr>
                        <a:t>binary</a:t>
                      </a:r>
                      <a:r>
                        <a:rPr kumimoji="0" lang="fr-FR" sz="1800" b="0" i="0" u="none" strike="noStrike" cap="none" normalizeH="0" baseline="0" dirty="0">
                          <a:ln>
                            <a:noFill/>
                          </a:ln>
                          <a:solidFill>
                            <a:schemeClr val="tx1"/>
                          </a:solidFill>
                          <a:effectLst/>
                          <a:latin typeface="Verdana" pitchFamily="34" charset="0"/>
                        </a:rPr>
                        <a:t> file for </a:t>
                      </a:r>
                      <a:r>
                        <a:rPr kumimoji="0" lang="fr-FR" sz="1800" b="0" i="0" u="none" strike="noStrike" cap="none" normalizeH="0" baseline="0" dirty="0" err="1">
                          <a:ln>
                            <a:noFill/>
                          </a:ln>
                          <a:solidFill>
                            <a:schemeClr val="tx1"/>
                          </a:solidFill>
                          <a:effectLst/>
                          <a:latin typeface="Verdana" pitchFamily="34" charset="0"/>
                        </a:rPr>
                        <a:t>appending</a:t>
                      </a:r>
                      <a:r>
                        <a:rPr kumimoji="0" lang="fr-FR" sz="1800" b="0" i="0" u="none" strike="noStrike" cap="none" normalizeH="0" baseline="0" dirty="0">
                          <a:ln>
                            <a:noFill/>
                          </a:ln>
                          <a:solidFill>
                            <a:schemeClr val="tx1"/>
                          </a:solidFill>
                          <a:effectLst/>
                          <a:latin typeface="Verdana" pitchFamily="34" charset="0"/>
                        </a:rPr>
                        <a:t>. </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9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"r+b"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opens an existing binary file for reading or writing. </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7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"w+b"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creates a binary file for reading or writing.</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9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Verdana" pitchFamily="34" charset="0"/>
                        </a:rPr>
                        <a:t>"a+b"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r-FR" sz="1800" b="0" i="0" u="none" strike="noStrike" cap="none" normalizeH="0" baseline="0" dirty="0">
                          <a:ln>
                            <a:noFill/>
                          </a:ln>
                          <a:solidFill>
                            <a:schemeClr val="tx1"/>
                          </a:solidFill>
                          <a:effectLst/>
                          <a:latin typeface="Verdana" pitchFamily="34" charset="0"/>
                        </a:rPr>
                        <a:t>opens or </a:t>
                      </a:r>
                      <a:r>
                        <a:rPr kumimoji="0" lang="fr-FR" sz="1800" b="0" i="0" u="none" strike="noStrike" cap="none" normalizeH="0" baseline="0" dirty="0" err="1">
                          <a:ln>
                            <a:noFill/>
                          </a:ln>
                          <a:solidFill>
                            <a:schemeClr val="tx1"/>
                          </a:solidFill>
                          <a:effectLst/>
                          <a:latin typeface="Verdana" pitchFamily="34" charset="0"/>
                        </a:rPr>
                        <a:t>create</a:t>
                      </a:r>
                      <a:r>
                        <a:rPr kumimoji="0" lang="fr-FR" sz="1800" b="0" i="0" u="none" strike="noStrike" cap="none" normalizeH="0" baseline="0" dirty="0">
                          <a:ln>
                            <a:noFill/>
                          </a:ln>
                          <a:solidFill>
                            <a:schemeClr val="tx1"/>
                          </a:solidFill>
                          <a:effectLst/>
                          <a:latin typeface="Verdana" pitchFamily="34" charset="0"/>
                        </a:rPr>
                        <a:t> an </a:t>
                      </a:r>
                      <a:r>
                        <a:rPr kumimoji="0" lang="fr-FR" sz="1800" b="0" i="0" u="none" strike="noStrike" cap="none" normalizeH="0" baseline="0" dirty="0" err="1">
                          <a:ln>
                            <a:noFill/>
                          </a:ln>
                          <a:solidFill>
                            <a:schemeClr val="tx1"/>
                          </a:solidFill>
                          <a:effectLst/>
                          <a:latin typeface="Verdana" pitchFamily="34" charset="0"/>
                        </a:rPr>
                        <a:t>existing</a:t>
                      </a:r>
                      <a:r>
                        <a:rPr kumimoji="0" lang="fr-FR" sz="1800" b="0" i="0" u="none" strike="noStrike" cap="none" normalizeH="0" baseline="0" dirty="0">
                          <a:ln>
                            <a:noFill/>
                          </a:ln>
                          <a:solidFill>
                            <a:schemeClr val="tx1"/>
                          </a:solidFill>
                          <a:effectLst/>
                          <a:latin typeface="Verdana" pitchFamily="34" charset="0"/>
                        </a:rPr>
                        <a:t> </a:t>
                      </a:r>
                      <a:r>
                        <a:rPr kumimoji="0" lang="fr-FR" sz="1800" b="0" i="0" u="none" strike="noStrike" cap="none" normalizeH="0" baseline="0" dirty="0" err="1">
                          <a:ln>
                            <a:noFill/>
                          </a:ln>
                          <a:solidFill>
                            <a:schemeClr val="tx1"/>
                          </a:solidFill>
                          <a:effectLst/>
                          <a:latin typeface="Verdana" pitchFamily="34" charset="0"/>
                        </a:rPr>
                        <a:t>binary</a:t>
                      </a:r>
                      <a:r>
                        <a:rPr kumimoji="0" lang="fr-FR" sz="1800" b="0" i="0" u="none" strike="noStrike" cap="none" normalizeH="0" baseline="0" dirty="0">
                          <a:ln>
                            <a:noFill/>
                          </a:ln>
                          <a:solidFill>
                            <a:schemeClr val="tx1"/>
                          </a:solidFill>
                          <a:effectLst/>
                          <a:latin typeface="Verdana" pitchFamily="34" charset="0"/>
                        </a:rPr>
                        <a:t> file for </a:t>
                      </a:r>
                      <a:r>
                        <a:rPr kumimoji="0" lang="fr-FR" sz="1800" b="0" i="0" u="none" strike="noStrike" cap="none" normalizeH="0" baseline="0" dirty="0" err="1">
                          <a:ln>
                            <a:noFill/>
                          </a:ln>
                          <a:solidFill>
                            <a:schemeClr val="tx1"/>
                          </a:solidFill>
                          <a:effectLst/>
                          <a:latin typeface="Verdana" pitchFamily="34" charset="0"/>
                        </a:rPr>
                        <a:t>appending</a:t>
                      </a:r>
                      <a:r>
                        <a:rPr kumimoji="0" lang="fr-FR" sz="1800" b="0" i="0" u="none" strike="noStrike" cap="none" normalizeH="0" baseline="0" dirty="0">
                          <a:ln>
                            <a:noFill/>
                          </a:ln>
                          <a:solidFill>
                            <a:schemeClr val="tx1"/>
                          </a:solidFill>
                          <a:effectLst/>
                          <a:latin typeface="Verdana" pitchFamily="34" charset="0"/>
                        </a:rPr>
                        <a:t>.</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28</a:t>
            </a:fld>
            <a:endParaRPr lang="zh-CN" altLang="en-US"/>
          </a:p>
        </p:txBody>
      </p:sp>
      <p:sp>
        <p:nvSpPr>
          <p:cNvPr id="168962" name="Rectangle 2"/>
          <p:cNvSpPr>
            <a:spLocks noGrp="1" noChangeArrowheads="1"/>
          </p:cNvSpPr>
          <p:nvPr>
            <p:ph type="title"/>
          </p:nvPr>
        </p:nvSpPr>
        <p:spPr/>
        <p:txBody>
          <a:bodyPr/>
          <a:lstStyle/>
          <a:p>
            <a:pPr eaLnBrk="1" hangingPunct="1">
              <a:defRPr/>
            </a:pPr>
            <a:r>
              <a:rPr lang="fr-FR"/>
              <a:t>fread()</a:t>
            </a:r>
          </a:p>
        </p:txBody>
      </p:sp>
      <p:sp>
        <p:nvSpPr>
          <p:cNvPr id="30723" name="Rectangle 3"/>
          <p:cNvSpPr>
            <a:spLocks noGrp="1" noChangeArrowheads="1"/>
          </p:cNvSpPr>
          <p:nvPr>
            <p:ph sz="quarter" idx="13"/>
          </p:nvPr>
        </p:nvSpPr>
        <p:spPr/>
        <p:txBody>
          <a:bodyPr>
            <a:normAutofit/>
          </a:bodyPr>
          <a:lstStyle/>
          <a:p>
            <a:pPr eaLnBrk="1" hangingPunct="1">
              <a:lnSpc>
                <a:spcPct val="80000"/>
              </a:lnSpc>
            </a:pPr>
            <a:r>
              <a:rPr lang="en-US" sz="2400" dirty="0">
                <a:latin typeface="+mn-lt"/>
              </a:rPr>
              <a:t>Function </a:t>
            </a:r>
            <a:r>
              <a:rPr lang="en-US" sz="2400" dirty="0" err="1">
                <a:latin typeface="+mn-lt"/>
              </a:rPr>
              <a:t>fread</a:t>
            </a:r>
            <a:endParaRPr lang="en-US" sz="2400" dirty="0">
              <a:latin typeface="+mn-lt"/>
            </a:endParaRPr>
          </a:p>
          <a:p>
            <a:pPr eaLnBrk="1" hangingPunct="1">
              <a:lnSpc>
                <a:spcPct val="80000"/>
              </a:lnSpc>
              <a:buFontTx/>
              <a:buNone/>
            </a:pPr>
            <a:r>
              <a:rPr lang="en-US" sz="2400" dirty="0">
                <a:solidFill>
                  <a:srgbClr val="3333FF"/>
                </a:solidFill>
                <a:latin typeface="+mn-lt"/>
              </a:rPr>
              <a:t>                        </a:t>
            </a:r>
            <a:r>
              <a:rPr lang="en-US" sz="2400" dirty="0" err="1">
                <a:solidFill>
                  <a:srgbClr val="3333FF"/>
                </a:solidFill>
                <a:latin typeface="+mn-lt"/>
              </a:rPr>
              <a:t>size_t</a:t>
            </a:r>
            <a:r>
              <a:rPr lang="en-US" sz="2400" dirty="0">
                <a:solidFill>
                  <a:srgbClr val="3333FF"/>
                </a:solidFill>
                <a:latin typeface="+mn-lt"/>
              </a:rPr>
              <a:t> </a:t>
            </a:r>
            <a:r>
              <a:rPr lang="en-US" sz="2400" dirty="0" err="1">
                <a:solidFill>
                  <a:srgbClr val="3333FF"/>
                </a:solidFill>
                <a:latin typeface="+mn-lt"/>
              </a:rPr>
              <a:t>fread</a:t>
            </a:r>
            <a:r>
              <a:rPr lang="en-US" sz="2400" dirty="0">
                <a:solidFill>
                  <a:srgbClr val="3333FF"/>
                </a:solidFill>
                <a:latin typeface="+mn-lt"/>
              </a:rPr>
              <a:t>(void *</a:t>
            </a:r>
            <a:r>
              <a:rPr lang="en-US" sz="2400" dirty="0" err="1">
                <a:solidFill>
                  <a:srgbClr val="3333FF"/>
                </a:solidFill>
                <a:latin typeface="+mn-lt"/>
              </a:rPr>
              <a:t>ptr</a:t>
            </a:r>
            <a:r>
              <a:rPr lang="en-US" sz="2400" dirty="0">
                <a:solidFill>
                  <a:srgbClr val="3333FF"/>
                </a:solidFill>
                <a:latin typeface="+mn-lt"/>
              </a:rPr>
              <a:t>, </a:t>
            </a:r>
            <a:r>
              <a:rPr lang="en-US" sz="2400" dirty="0" err="1">
                <a:solidFill>
                  <a:srgbClr val="3333FF"/>
                </a:solidFill>
                <a:latin typeface="+mn-lt"/>
              </a:rPr>
              <a:t>size_t</a:t>
            </a:r>
            <a:r>
              <a:rPr lang="en-US" sz="2400" dirty="0">
                <a:solidFill>
                  <a:srgbClr val="3333FF"/>
                </a:solidFill>
                <a:latin typeface="+mn-lt"/>
              </a:rPr>
              <a:t> size, </a:t>
            </a:r>
            <a:r>
              <a:rPr lang="en-US" sz="2400" dirty="0" err="1">
                <a:solidFill>
                  <a:srgbClr val="3333FF"/>
                </a:solidFill>
                <a:latin typeface="+mn-lt"/>
              </a:rPr>
              <a:t>size_t</a:t>
            </a:r>
            <a:r>
              <a:rPr lang="en-US" sz="2400" dirty="0">
                <a:solidFill>
                  <a:srgbClr val="3333FF"/>
                </a:solidFill>
                <a:latin typeface="+mn-lt"/>
              </a:rPr>
              <a:t> n, FILE *stream);</a:t>
            </a:r>
          </a:p>
          <a:p>
            <a:pPr eaLnBrk="1" hangingPunct="1">
              <a:lnSpc>
                <a:spcPct val="80000"/>
              </a:lnSpc>
            </a:pPr>
            <a:endParaRPr lang="en-US" sz="2400" dirty="0">
              <a:solidFill>
                <a:srgbClr val="3333FF"/>
              </a:solidFill>
              <a:latin typeface="+mn-lt"/>
            </a:endParaRPr>
          </a:p>
          <a:p>
            <a:pPr eaLnBrk="1" hangingPunct="1">
              <a:lnSpc>
                <a:spcPct val="80000"/>
              </a:lnSpc>
            </a:pPr>
            <a:r>
              <a:rPr lang="en-US" sz="2400" dirty="0" err="1">
                <a:latin typeface="+mn-lt"/>
              </a:rPr>
              <a:t>ptr</a:t>
            </a:r>
            <a:r>
              <a:rPr lang="en-US" sz="2400" dirty="0">
                <a:latin typeface="+mn-lt"/>
              </a:rPr>
              <a:t> is a pointer pointing to an array used to store data read from the file.</a:t>
            </a:r>
          </a:p>
          <a:p>
            <a:pPr eaLnBrk="1" hangingPunct="1">
              <a:lnSpc>
                <a:spcPct val="80000"/>
              </a:lnSpc>
            </a:pPr>
            <a:r>
              <a:rPr lang="en-US" sz="2400" dirty="0">
                <a:latin typeface="+mn-lt"/>
              </a:rPr>
              <a:t>size: size of each array element (in bytes).</a:t>
            </a:r>
          </a:p>
          <a:p>
            <a:pPr eaLnBrk="1" hangingPunct="1">
              <a:lnSpc>
                <a:spcPct val="80000"/>
              </a:lnSpc>
            </a:pPr>
            <a:r>
              <a:rPr lang="en-US" sz="2400" dirty="0">
                <a:latin typeface="+mn-lt"/>
              </a:rPr>
              <a:t>n: the number of data elements read from the file.</a:t>
            </a:r>
          </a:p>
          <a:p>
            <a:pPr eaLnBrk="1" hangingPunct="1">
              <a:lnSpc>
                <a:spcPct val="80000"/>
              </a:lnSpc>
            </a:pPr>
            <a:r>
              <a:rPr lang="en-US" sz="2400" dirty="0">
                <a:latin typeface="+mn-lt"/>
              </a:rPr>
              <a:t>stream: a file pointer associated with the file being read or written.</a:t>
            </a:r>
          </a:p>
          <a:p>
            <a:pPr eaLnBrk="1" hangingPunct="1">
              <a:lnSpc>
                <a:spcPct val="80000"/>
              </a:lnSpc>
            </a:pPr>
            <a:r>
              <a:rPr lang="en-US" sz="2400" dirty="0">
                <a:latin typeface="+mn-lt"/>
              </a:rPr>
              <a:t>The function returns the number of elements successfully read from the file.</a:t>
            </a:r>
            <a:endParaRPr lang="fr-FR" sz="2400" dirty="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29</a:t>
            </a:fld>
            <a:endParaRPr lang="zh-CN" altLang="en-US"/>
          </a:p>
        </p:txBody>
      </p:sp>
      <p:sp>
        <p:nvSpPr>
          <p:cNvPr id="169986" name="Rectangle 2"/>
          <p:cNvSpPr>
            <a:spLocks noGrp="1" noChangeArrowheads="1"/>
          </p:cNvSpPr>
          <p:nvPr>
            <p:ph type="title"/>
          </p:nvPr>
        </p:nvSpPr>
        <p:spPr/>
        <p:txBody>
          <a:bodyPr/>
          <a:lstStyle/>
          <a:p>
            <a:pPr eaLnBrk="1" hangingPunct="1">
              <a:defRPr/>
            </a:pPr>
            <a:r>
              <a:rPr lang="fr-FR"/>
              <a:t>fwrite()</a:t>
            </a:r>
          </a:p>
        </p:txBody>
      </p:sp>
      <p:sp>
        <p:nvSpPr>
          <p:cNvPr id="31747" name="Rectangle 3"/>
          <p:cNvSpPr>
            <a:spLocks noGrp="1" noChangeArrowheads="1"/>
          </p:cNvSpPr>
          <p:nvPr>
            <p:ph sz="quarter" idx="13"/>
          </p:nvPr>
        </p:nvSpPr>
        <p:spPr/>
        <p:txBody>
          <a:bodyPr/>
          <a:lstStyle/>
          <a:p>
            <a:pPr eaLnBrk="1" hangingPunct="1">
              <a:lnSpc>
                <a:spcPct val="80000"/>
              </a:lnSpc>
            </a:pPr>
            <a:r>
              <a:rPr lang="en-US" sz="2400" dirty="0">
                <a:latin typeface="+mn-lt"/>
              </a:rPr>
              <a:t>Function </a:t>
            </a:r>
            <a:r>
              <a:rPr lang="en-US" sz="2400" dirty="0" err="1">
                <a:latin typeface="+mn-lt"/>
              </a:rPr>
              <a:t>fwrite</a:t>
            </a:r>
            <a:endParaRPr lang="en-US" sz="2400" dirty="0">
              <a:latin typeface="+mn-lt"/>
            </a:endParaRPr>
          </a:p>
          <a:p>
            <a:pPr eaLnBrk="1" hangingPunct="1">
              <a:lnSpc>
                <a:spcPct val="80000"/>
              </a:lnSpc>
              <a:buFontTx/>
              <a:buNone/>
            </a:pPr>
            <a:r>
              <a:rPr lang="en-US" sz="2400" dirty="0">
                <a:solidFill>
                  <a:srgbClr val="3333FF"/>
                </a:solidFill>
                <a:latin typeface="+mn-lt"/>
              </a:rPr>
              <a:t>               </a:t>
            </a:r>
            <a:r>
              <a:rPr lang="en-US" sz="2400" dirty="0" err="1">
                <a:solidFill>
                  <a:srgbClr val="3333FF"/>
                </a:solidFill>
                <a:latin typeface="+mn-lt"/>
              </a:rPr>
              <a:t>size_t</a:t>
            </a:r>
            <a:r>
              <a:rPr lang="en-US" sz="2400" dirty="0">
                <a:solidFill>
                  <a:srgbClr val="3333FF"/>
                </a:solidFill>
                <a:latin typeface="+mn-lt"/>
              </a:rPr>
              <a:t> </a:t>
            </a:r>
            <a:r>
              <a:rPr lang="en-US" sz="2400" dirty="0" err="1">
                <a:solidFill>
                  <a:srgbClr val="3333FF"/>
                </a:solidFill>
                <a:latin typeface="+mn-lt"/>
              </a:rPr>
              <a:t>fwrite</a:t>
            </a:r>
            <a:r>
              <a:rPr lang="en-US" sz="2400" dirty="0">
                <a:solidFill>
                  <a:srgbClr val="3333FF"/>
                </a:solidFill>
                <a:latin typeface="+mn-lt"/>
              </a:rPr>
              <a:t>(const void *</a:t>
            </a:r>
            <a:r>
              <a:rPr lang="en-US" sz="2400" dirty="0" err="1">
                <a:solidFill>
                  <a:srgbClr val="3333FF"/>
                </a:solidFill>
                <a:latin typeface="+mn-lt"/>
              </a:rPr>
              <a:t>ptr</a:t>
            </a:r>
            <a:r>
              <a:rPr lang="en-US" sz="2400" dirty="0">
                <a:solidFill>
                  <a:srgbClr val="3333FF"/>
                </a:solidFill>
                <a:latin typeface="+mn-lt"/>
              </a:rPr>
              <a:t>, </a:t>
            </a:r>
            <a:r>
              <a:rPr lang="en-US" sz="2400" dirty="0" err="1">
                <a:solidFill>
                  <a:srgbClr val="3333FF"/>
                </a:solidFill>
                <a:latin typeface="+mn-lt"/>
              </a:rPr>
              <a:t>size_t</a:t>
            </a:r>
            <a:r>
              <a:rPr lang="en-US" sz="2400" dirty="0">
                <a:solidFill>
                  <a:srgbClr val="3333FF"/>
                </a:solidFill>
                <a:latin typeface="+mn-lt"/>
              </a:rPr>
              <a:t> size, </a:t>
            </a:r>
            <a:r>
              <a:rPr lang="en-US" sz="2400" dirty="0" err="1">
                <a:solidFill>
                  <a:srgbClr val="3333FF"/>
                </a:solidFill>
                <a:latin typeface="+mn-lt"/>
              </a:rPr>
              <a:t>size_t</a:t>
            </a:r>
            <a:r>
              <a:rPr lang="en-US" sz="2400" dirty="0">
                <a:solidFill>
                  <a:srgbClr val="3333FF"/>
                </a:solidFill>
                <a:latin typeface="+mn-lt"/>
              </a:rPr>
              <a:t> n, FILE *stream);</a:t>
            </a:r>
          </a:p>
          <a:p>
            <a:pPr>
              <a:lnSpc>
                <a:spcPct val="80000"/>
              </a:lnSpc>
            </a:pPr>
            <a:endParaRPr lang="en-US" sz="2400" dirty="0">
              <a:latin typeface="+mn-lt"/>
            </a:endParaRPr>
          </a:p>
          <a:p>
            <a:pPr>
              <a:lnSpc>
                <a:spcPct val="80000"/>
              </a:lnSpc>
            </a:pPr>
            <a:r>
              <a:rPr lang="en-US" sz="2400" dirty="0" err="1">
                <a:latin typeface="+mn-lt"/>
              </a:rPr>
              <a:t>ptr</a:t>
            </a:r>
            <a:r>
              <a:rPr lang="en-US" sz="2400" dirty="0">
                <a:latin typeface="+mn-lt"/>
              </a:rPr>
              <a:t> is a pointer pointing to an array used to store data write to the file.</a:t>
            </a:r>
          </a:p>
          <a:p>
            <a:pPr>
              <a:lnSpc>
                <a:spcPct val="80000"/>
              </a:lnSpc>
            </a:pPr>
            <a:r>
              <a:rPr lang="en-US" sz="2400" dirty="0">
                <a:latin typeface="+mn-lt"/>
              </a:rPr>
              <a:t>size: size of each array element (in bytes).</a:t>
            </a:r>
          </a:p>
          <a:p>
            <a:pPr>
              <a:lnSpc>
                <a:spcPct val="80000"/>
              </a:lnSpc>
            </a:pPr>
            <a:r>
              <a:rPr lang="en-US" sz="2400" dirty="0">
                <a:latin typeface="+mn-lt"/>
              </a:rPr>
              <a:t>n: the number of data elements write to the file.</a:t>
            </a:r>
          </a:p>
          <a:p>
            <a:pPr>
              <a:lnSpc>
                <a:spcPct val="80000"/>
              </a:lnSpc>
            </a:pPr>
            <a:r>
              <a:rPr lang="en-US" sz="2400" dirty="0">
                <a:latin typeface="+mn-lt"/>
              </a:rPr>
              <a:t>stream: a file pointer associated with the file being read or written.</a:t>
            </a:r>
          </a:p>
          <a:p>
            <a:pPr>
              <a:lnSpc>
                <a:spcPct val="80000"/>
              </a:lnSpc>
            </a:pPr>
            <a:r>
              <a:rPr lang="en-US" sz="2400" dirty="0">
                <a:latin typeface="+mn-lt"/>
              </a:rPr>
              <a:t>The function returns the number of elements successfully write to the file.</a:t>
            </a:r>
            <a:endParaRPr lang="fr-FR" sz="24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8B2E-8A53-473E-0B67-667420AF0974}"/>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1DCA7A85-2ECD-B41A-8086-8E01BFE0A8D4}"/>
              </a:ext>
            </a:extLst>
          </p:cNvPr>
          <p:cNvSpPr>
            <a:spLocks noGrp="1"/>
          </p:cNvSpPr>
          <p:nvPr>
            <p:ph sz="quarter" idx="13"/>
          </p:nvPr>
        </p:nvSpPr>
        <p:spPr>
          <a:xfrm>
            <a:off x="338736" y="1847088"/>
            <a:ext cx="11514528" cy="4120880"/>
          </a:xfrm>
        </p:spPr>
        <p:txBody>
          <a:bodyPr/>
          <a:lstStyle/>
          <a:p>
            <a:pPr eaLnBrk="1" hangingPunct="1"/>
            <a:r>
              <a:rPr lang="en-US" dirty="0"/>
              <a:t>Struct</a:t>
            </a:r>
          </a:p>
          <a:p>
            <a:pPr eaLnBrk="1" hangingPunct="1"/>
            <a:r>
              <a:rPr lang="en-US" dirty="0"/>
              <a:t>Dynamic memory allocation</a:t>
            </a:r>
          </a:p>
          <a:p>
            <a:pPr eaLnBrk="1" hangingPunct="1"/>
            <a:r>
              <a:rPr lang="en-US" dirty="0"/>
              <a:t>Binary file</a:t>
            </a:r>
          </a:p>
          <a:p>
            <a:pPr eaLnBrk="1" hangingPunct="1"/>
            <a:r>
              <a:rPr lang="en-US" dirty="0"/>
              <a:t>Exercises</a:t>
            </a:r>
          </a:p>
          <a:p>
            <a:endParaRPr lang="en-US" dirty="0"/>
          </a:p>
        </p:txBody>
      </p:sp>
    </p:spTree>
    <p:extLst>
      <p:ext uri="{BB962C8B-B14F-4D97-AF65-F5344CB8AC3E}">
        <p14:creationId xmlns:p14="http://schemas.microsoft.com/office/powerpoint/2010/main" val="3311233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30</a:t>
            </a:fld>
            <a:endParaRPr lang="zh-CN" altLang="en-US"/>
          </a:p>
        </p:txBody>
      </p:sp>
      <p:sp>
        <p:nvSpPr>
          <p:cNvPr id="171010" name="Rectangle 2"/>
          <p:cNvSpPr>
            <a:spLocks noGrp="1" noChangeArrowheads="1"/>
          </p:cNvSpPr>
          <p:nvPr>
            <p:ph type="title"/>
          </p:nvPr>
        </p:nvSpPr>
        <p:spPr/>
        <p:txBody>
          <a:bodyPr/>
          <a:lstStyle/>
          <a:p>
            <a:pPr eaLnBrk="1" hangingPunct="1">
              <a:defRPr/>
            </a:pPr>
            <a:r>
              <a:rPr lang="fr-FR" dirty="0" err="1"/>
              <a:t>Function</a:t>
            </a:r>
            <a:r>
              <a:rPr lang="fr-FR" dirty="0"/>
              <a:t> </a:t>
            </a:r>
            <a:r>
              <a:rPr lang="fr-FR" dirty="0" err="1"/>
              <a:t>feof</a:t>
            </a:r>
            <a:endParaRPr lang="fr-FR" dirty="0"/>
          </a:p>
        </p:txBody>
      </p:sp>
      <p:sp>
        <p:nvSpPr>
          <p:cNvPr id="32771" name="Rectangle 3"/>
          <p:cNvSpPr>
            <a:spLocks noGrp="1" noChangeArrowheads="1"/>
          </p:cNvSpPr>
          <p:nvPr>
            <p:ph sz="quarter" idx="13"/>
          </p:nvPr>
        </p:nvSpPr>
        <p:spPr>
          <a:xfrm>
            <a:off x="338736" y="1499616"/>
            <a:ext cx="11514528" cy="4468352"/>
          </a:xfrm>
        </p:spPr>
        <p:txBody>
          <a:bodyPr/>
          <a:lstStyle/>
          <a:p>
            <a:pPr marL="0" indent="0" eaLnBrk="1" hangingPunct="1">
              <a:buNone/>
            </a:pPr>
            <a:r>
              <a:rPr lang="fr-FR" sz="2400" dirty="0">
                <a:latin typeface="+mn-lt"/>
              </a:rPr>
              <a:t>		</a:t>
            </a:r>
            <a:r>
              <a:rPr lang="fr-FR" sz="4000" dirty="0">
                <a:latin typeface="+mn-lt"/>
              </a:rPr>
              <a:t>	</a:t>
            </a:r>
            <a:r>
              <a:rPr lang="fr-FR" sz="3200" dirty="0" err="1">
                <a:latin typeface="+mn-lt"/>
              </a:rPr>
              <a:t>int</a:t>
            </a:r>
            <a:r>
              <a:rPr lang="fr-FR" sz="3200" dirty="0">
                <a:latin typeface="+mn-lt"/>
              </a:rPr>
              <a:t> </a:t>
            </a:r>
            <a:r>
              <a:rPr lang="fr-FR" sz="3200" dirty="0" err="1">
                <a:latin typeface="+mn-lt"/>
              </a:rPr>
              <a:t>feof</a:t>
            </a:r>
            <a:r>
              <a:rPr lang="fr-FR" sz="3200" dirty="0">
                <a:latin typeface="+mn-lt"/>
              </a:rPr>
              <a:t>(FILE *</a:t>
            </a:r>
            <a:r>
              <a:rPr lang="fr-FR" sz="3200" dirty="0" err="1">
                <a:latin typeface="+mn-lt"/>
              </a:rPr>
              <a:t>stream</a:t>
            </a:r>
            <a:r>
              <a:rPr lang="fr-FR" sz="3200" dirty="0">
                <a:latin typeface="+mn-lt"/>
              </a:rPr>
              <a:t>);</a:t>
            </a:r>
          </a:p>
          <a:p>
            <a:pPr eaLnBrk="1" hangingPunct="1"/>
            <a:r>
              <a:rPr lang="en-US" sz="2400" dirty="0">
                <a:latin typeface="+mn-lt"/>
              </a:rPr>
              <a:t>Check if the file pointer is at the end of the file or not. </a:t>
            </a:r>
          </a:p>
          <a:p>
            <a:pPr eaLnBrk="1" hangingPunct="1"/>
            <a:r>
              <a:rPr lang="en-US" sz="2400" dirty="0">
                <a:latin typeface="+mn-lt"/>
              </a:rPr>
              <a:t>The function returns 0 if the pointer has not reached the end of the file; otherwise, it returns a non-zero value.</a:t>
            </a:r>
            <a:endParaRPr lang="fr-FR" sz="2400" dirty="0">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31</a:t>
            </a:fld>
            <a:endParaRPr lang="zh-CN" altLang="en-US"/>
          </a:p>
        </p:txBody>
      </p:sp>
      <p:sp>
        <p:nvSpPr>
          <p:cNvPr id="172034" name="Rectangle 2"/>
          <p:cNvSpPr>
            <a:spLocks noGrp="1" noChangeArrowheads="1"/>
          </p:cNvSpPr>
          <p:nvPr>
            <p:ph type="title"/>
          </p:nvPr>
        </p:nvSpPr>
        <p:spPr/>
        <p:txBody>
          <a:bodyPr/>
          <a:lstStyle/>
          <a:p>
            <a:pPr algn="l" eaLnBrk="1" hangingPunct="1">
              <a:defRPr/>
            </a:pPr>
            <a:r>
              <a:rPr lang="fr-FR" dirty="0"/>
              <a:t>Example</a:t>
            </a:r>
          </a:p>
        </p:txBody>
      </p:sp>
      <p:sp>
        <p:nvSpPr>
          <p:cNvPr id="33795" name="Rectangle 3"/>
          <p:cNvSpPr>
            <a:spLocks noGrp="1" noChangeArrowheads="1"/>
          </p:cNvSpPr>
          <p:nvPr>
            <p:ph sz="quarter" idx="13"/>
          </p:nvPr>
        </p:nvSpPr>
        <p:spPr/>
        <p:txBody>
          <a:bodyPr>
            <a:normAutofit/>
          </a:bodyPr>
          <a:lstStyle/>
          <a:p>
            <a:pPr eaLnBrk="1" hangingPunct="1"/>
            <a:r>
              <a:rPr lang="fr-FR" dirty="0"/>
              <a:t>Example 1. Read 80 byte </a:t>
            </a:r>
            <a:r>
              <a:rPr lang="fr-FR" dirty="0" err="1"/>
              <a:t>from</a:t>
            </a:r>
            <a:r>
              <a:rPr lang="fr-FR" dirty="0"/>
              <a:t> file haiku.txt.</a:t>
            </a:r>
          </a:p>
          <a:p>
            <a:pPr eaLnBrk="1" hangingPunct="1">
              <a:buFontTx/>
              <a:buNone/>
            </a:pPr>
            <a:endParaRPr lang="fr-FR" sz="2000" b="1" dirty="0">
              <a:latin typeface="Courier New" pitchFamily="49" charset="0"/>
              <a:cs typeface="Courier New" pitchFamily="49" charset="0"/>
            </a:endParaRPr>
          </a:p>
          <a:p>
            <a:pPr eaLnBrk="1" hangingPunct="1">
              <a:buFontTx/>
              <a:buNone/>
            </a:pPr>
            <a:endParaRPr lang="fr-FR" sz="2000" b="1" dirty="0">
              <a:latin typeface="Courier New" pitchFamily="49" charset="0"/>
              <a:cs typeface="Courier New" pitchFamily="49" charset="0"/>
            </a:endParaRPr>
          </a:p>
        </p:txBody>
      </p:sp>
      <p:sp>
        <p:nvSpPr>
          <p:cNvPr id="3" name="TextBox 2">
            <a:extLst>
              <a:ext uri="{FF2B5EF4-FFF2-40B4-BE49-F238E27FC236}">
                <a16:creationId xmlns:a16="http://schemas.microsoft.com/office/drawing/2014/main" id="{ABE9CB9E-8148-A07B-E225-4D6D271FA8E8}"/>
              </a:ext>
            </a:extLst>
          </p:cNvPr>
          <p:cNvSpPr txBox="1"/>
          <p:nvPr/>
        </p:nvSpPr>
        <p:spPr>
          <a:xfrm>
            <a:off x="530352" y="1858554"/>
            <a:ext cx="11064239" cy="3693319"/>
          </a:xfrm>
          <a:prstGeom prst="rect">
            <a:avLst/>
          </a:prstGeom>
          <a:solidFill>
            <a:schemeClr val="accent1">
              <a:lumMod val="20000"/>
              <a:lumOff val="80000"/>
            </a:schemeClr>
          </a:solidFill>
          <a:ln w="28575">
            <a:solidFill>
              <a:schemeClr val="tx1"/>
            </a:solidFill>
          </a:ln>
        </p:spPr>
        <p:txBody>
          <a:bodyPr wrap="square">
            <a:spAutoFit/>
          </a:bodyPr>
          <a:lstStyle/>
          <a:p>
            <a:r>
              <a:rPr lang="en-US"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define </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80</a:t>
            </a:r>
          </a:p>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num;</a:t>
            </a:r>
          </a:p>
          <a:p>
            <a:r>
              <a:rPr lang="en-US" sz="1800" dirty="0">
                <a:solidFill>
                  <a:srgbClr val="2B91AF"/>
                </a:solidFill>
                <a:latin typeface="Cascadia Mono" panose="020B0609020000020004" pitchFamily="49" charset="0"/>
              </a:rPr>
              <a:t>FILE</a:t>
            </a:r>
            <a:r>
              <a:rPr lang="en-US" sz="1800" dirty="0">
                <a:solidFill>
                  <a:srgbClr val="000000"/>
                </a:solidFill>
                <a:latin typeface="Cascadia Mono" panose="020B0609020000020004" pitchFamily="49" charset="0"/>
              </a:rPr>
              <a:t>* fptr2;</a:t>
            </a:r>
          </a:p>
          <a:p>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filename2[] = </a:t>
            </a:r>
            <a:r>
              <a:rPr lang="en-US" sz="1800" dirty="0">
                <a:solidFill>
                  <a:srgbClr val="A31515"/>
                </a:solidFill>
                <a:latin typeface="Cascadia Mono" panose="020B0609020000020004" pitchFamily="49" charset="0"/>
              </a:rPr>
              <a:t>"haiku.txt"</a:t>
            </a:r>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buff[</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+ 1];</a:t>
            </a:r>
          </a:p>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((fptr2 = </a:t>
            </a:r>
            <a:r>
              <a:rPr lang="en-US" sz="1800" dirty="0" err="1">
                <a:solidFill>
                  <a:srgbClr val="000000"/>
                </a:solidFill>
                <a:latin typeface="Cascadia Mono" panose="020B0609020000020004" pitchFamily="49" charset="0"/>
              </a:rPr>
              <a:t>fopen</a:t>
            </a:r>
            <a:r>
              <a:rPr lang="en-US" sz="1800" dirty="0">
                <a:solidFill>
                  <a:srgbClr val="000000"/>
                </a:solidFill>
                <a:latin typeface="Cascadia Mono" panose="020B0609020000020004" pitchFamily="49" charset="0"/>
              </a:rPr>
              <a:t>(filename2, </a:t>
            </a:r>
            <a:r>
              <a:rPr lang="en-US" sz="1800" dirty="0">
                <a:solidFill>
                  <a:srgbClr val="A31515"/>
                </a:solidFill>
                <a:latin typeface="Cascadia Mono" panose="020B0609020000020004" pitchFamily="49" charset="0"/>
              </a:rPr>
              <a:t>"r"</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"Cannot open %s.\n"</a:t>
            </a:r>
            <a:r>
              <a:rPr lang="en-US" sz="1800" dirty="0">
                <a:solidFill>
                  <a:srgbClr val="000000"/>
                </a:solidFill>
                <a:latin typeface="Cascadia Mono" panose="020B0609020000020004" pitchFamily="49" charset="0"/>
              </a:rPr>
              <a:t>, filename2);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FAIL; exit(1);</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 . .</a:t>
            </a:r>
          </a:p>
          <a:p>
            <a:r>
              <a:rPr lang="en-US" sz="1800" dirty="0">
                <a:solidFill>
                  <a:srgbClr val="000000"/>
                </a:solidFill>
                <a:latin typeface="Cascadia Mono" panose="020B0609020000020004" pitchFamily="49" charset="0"/>
              </a:rPr>
              <a:t>num = </a:t>
            </a:r>
            <a:r>
              <a:rPr lang="en-US" sz="1800" dirty="0" err="1">
                <a:solidFill>
                  <a:srgbClr val="000000"/>
                </a:solidFill>
                <a:latin typeface="Cascadia Mono" panose="020B0609020000020004" pitchFamily="49" charset="0"/>
              </a:rPr>
              <a:t>fread</a:t>
            </a:r>
            <a:r>
              <a:rPr lang="en-US" sz="1800" dirty="0">
                <a:solidFill>
                  <a:srgbClr val="000000"/>
                </a:solidFill>
                <a:latin typeface="Cascadia Mono" panose="020B0609020000020004" pitchFamily="49" charset="0"/>
              </a:rPr>
              <a:t>(buff,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fptr2);</a:t>
            </a:r>
          </a:p>
          <a:p>
            <a:r>
              <a:rPr lang="en-US" sz="1800" dirty="0">
                <a:solidFill>
                  <a:srgbClr val="000000"/>
                </a:solidFill>
                <a:latin typeface="Cascadia Mono" panose="020B0609020000020004" pitchFamily="49" charset="0"/>
              </a:rPr>
              <a:t>buff[num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'\0'</a:t>
            </a:r>
            <a:r>
              <a:rPr lang="en-US" sz="1800" dirty="0">
                <a:solidFill>
                  <a:srgbClr val="000000"/>
                </a:solidFill>
                <a:latin typeface="Cascadia Mono" panose="020B0609020000020004" pitchFamily="49" charset="0"/>
              </a:rPr>
              <a:t>; </a:t>
            </a:r>
          </a:p>
          <a:p>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buff);</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32</a:t>
            </a:fld>
            <a:endParaRPr lang="zh-CN" altLang="en-US"/>
          </a:p>
        </p:txBody>
      </p:sp>
      <p:sp>
        <p:nvSpPr>
          <p:cNvPr id="173058" name="Rectangle 2"/>
          <p:cNvSpPr>
            <a:spLocks noGrp="1" noChangeArrowheads="1"/>
          </p:cNvSpPr>
          <p:nvPr>
            <p:ph type="title"/>
          </p:nvPr>
        </p:nvSpPr>
        <p:spPr/>
        <p:txBody>
          <a:bodyPr/>
          <a:lstStyle/>
          <a:p>
            <a:pPr eaLnBrk="1" hangingPunct="1">
              <a:defRPr/>
            </a:pPr>
            <a:r>
              <a:rPr lang="fr-FR" dirty="0"/>
              <a:t>Example</a:t>
            </a:r>
          </a:p>
        </p:txBody>
      </p:sp>
      <p:sp>
        <p:nvSpPr>
          <p:cNvPr id="34819" name="Rectangle 3"/>
          <p:cNvSpPr>
            <a:spLocks noGrp="1" noChangeArrowheads="1"/>
          </p:cNvSpPr>
          <p:nvPr>
            <p:ph sz="quarter" idx="13"/>
          </p:nvPr>
        </p:nvSpPr>
        <p:spPr/>
        <p:txBody>
          <a:bodyPr/>
          <a:lstStyle/>
          <a:p>
            <a:pPr eaLnBrk="1" hangingPunct="1"/>
            <a:r>
              <a:rPr lang="fr-FR" sz="2400" dirty="0">
                <a:latin typeface="+mn-lt"/>
              </a:rPr>
              <a:t>Example 2. </a:t>
            </a:r>
            <a:r>
              <a:rPr lang="en-US" sz="2400" dirty="0">
                <a:latin typeface="+mn-lt"/>
              </a:rPr>
              <a:t>Write a program to copy a file (from lab1.txt to lab1a.txt) using block-level file operations similar to previous exercises involving file reading and writing</a:t>
            </a:r>
          </a:p>
          <a:p>
            <a:pPr eaLnBrk="1" hangingPunct="1"/>
            <a:r>
              <a:rPr lang="fr-FR" sz="2400" dirty="0" err="1">
                <a:latin typeface="+mn-lt"/>
              </a:rPr>
              <a:t>Using</a:t>
            </a:r>
            <a:r>
              <a:rPr lang="fr-FR" sz="2400" dirty="0">
                <a:latin typeface="+mn-lt"/>
              </a:rPr>
              <a:t> </a:t>
            </a:r>
            <a:r>
              <a:rPr lang="fr-FR" sz="2400" dirty="0" err="1">
                <a:latin typeface="+mn-lt"/>
              </a:rPr>
              <a:t>functions</a:t>
            </a:r>
            <a:r>
              <a:rPr lang="fr-FR" sz="2400" dirty="0">
                <a:latin typeface="+mn-lt"/>
              </a:rPr>
              <a:t>: </a:t>
            </a:r>
            <a:r>
              <a:rPr lang="fr-FR" sz="2400" dirty="0" err="1">
                <a:latin typeface="+mn-lt"/>
              </a:rPr>
              <a:t>fread</a:t>
            </a:r>
            <a:r>
              <a:rPr lang="fr-FR" sz="2400" dirty="0">
                <a:latin typeface="+mn-lt"/>
              </a:rPr>
              <a:t>, </a:t>
            </a:r>
            <a:r>
              <a:rPr lang="fr-FR" sz="2400" dirty="0" err="1">
                <a:latin typeface="+mn-lt"/>
              </a:rPr>
              <a:t>fwrite</a:t>
            </a:r>
            <a:r>
              <a:rPr lang="fr-FR" sz="2400" dirty="0">
                <a:latin typeface="+mn-lt"/>
              </a:rPr>
              <a:t>, </a:t>
            </a:r>
            <a:r>
              <a:rPr lang="fr-FR" sz="2400" dirty="0" err="1">
                <a:latin typeface="+mn-lt"/>
              </a:rPr>
              <a:t>feof</a:t>
            </a:r>
            <a:endParaRPr lang="fr-FR" sz="2400" dirty="0">
              <a:latin typeface="+mn-lt"/>
            </a:endParaRPr>
          </a:p>
          <a:p>
            <a:pPr eaLnBrk="1" hangingPunct="1"/>
            <a:endParaRPr lang="fr-FR" dirty="0"/>
          </a:p>
          <a:p>
            <a:pPr eaLnBrk="1" hangingPunct="1"/>
            <a:endParaRPr lang="fr-FR" dirty="0"/>
          </a:p>
        </p:txBody>
      </p:sp>
      <p:sp>
        <p:nvSpPr>
          <p:cNvPr id="3" name="TextBox 2">
            <a:extLst>
              <a:ext uri="{FF2B5EF4-FFF2-40B4-BE49-F238E27FC236}">
                <a16:creationId xmlns:a16="http://schemas.microsoft.com/office/drawing/2014/main" id="{E030CBD3-1F8D-2448-753C-540C5A6FC120}"/>
              </a:ext>
            </a:extLst>
          </p:cNvPr>
          <p:cNvSpPr txBox="1"/>
          <p:nvPr/>
        </p:nvSpPr>
        <p:spPr>
          <a:xfrm>
            <a:off x="3685032" y="2305336"/>
            <a:ext cx="8330184" cy="4031873"/>
          </a:xfrm>
          <a:prstGeom prst="rect">
            <a:avLst/>
          </a:prstGeom>
          <a:solidFill>
            <a:schemeClr val="accent1">
              <a:lumMod val="20000"/>
              <a:lumOff val="80000"/>
            </a:schemeClr>
          </a:solidFill>
          <a:ln>
            <a:solidFill>
              <a:schemeClr val="accent1"/>
            </a:solidFill>
          </a:ln>
        </p:spPr>
        <p:txBody>
          <a:bodyPr wrap="square">
            <a:spAutoFit/>
          </a:bodyPr>
          <a:lstStyle/>
          <a:p>
            <a:r>
              <a:rPr lang="en-US" sz="1600" dirty="0">
                <a:solidFill>
                  <a:srgbClr val="808080"/>
                </a:solidFill>
                <a:latin typeface="Cascadia Mono" panose="020B0609020000020004" pitchFamily="49" charset="0"/>
              </a:rPr>
              <a:t>#include</a:t>
            </a:r>
            <a:r>
              <a:rPr lang="en-US" sz="1600" dirty="0">
                <a:solidFill>
                  <a:srgbClr val="000000"/>
                </a:solidFill>
                <a:latin typeface="Cascadia Mono" panose="020B0609020000020004" pitchFamily="49" charset="0"/>
              </a:rPr>
              <a:t> </a:t>
            </a:r>
            <a:r>
              <a:rPr lang="en-US" sz="1600" dirty="0">
                <a:solidFill>
                  <a:srgbClr val="A31515"/>
                </a:solidFill>
                <a:latin typeface="Cascadia Mono" panose="020B0609020000020004" pitchFamily="49" charset="0"/>
              </a:rPr>
              <a:t>&lt;</a:t>
            </a:r>
            <a:r>
              <a:rPr lang="en-US" sz="1600" dirty="0" err="1">
                <a:solidFill>
                  <a:srgbClr val="A31515"/>
                </a:solidFill>
                <a:latin typeface="Cascadia Mono" panose="020B0609020000020004" pitchFamily="49" charset="0"/>
              </a:rPr>
              <a:t>stdio.h</a:t>
            </a:r>
            <a:r>
              <a:rPr lang="en-US" sz="1600" dirty="0">
                <a:solidFill>
                  <a:srgbClr val="A31515"/>
                </a:solidFill>
                <a:latin typeface="Cascadia Mono" panose="020B0609020000020004" pitchFamily="49" charset="0"/>
              </a:rPr>
              <a:t>&gt;</a:t>
            </a:r>
            <a:endParaRPr lang="en-US" sz="1600" dirty="0">
              <a:solidFill>
                <a:srgbClr val="000000"/>
              </a:solidFill>
              <a:latin typeface="Cascadia Mono" panose="020B0609020000020004" pitchFamily="49" charset="0"/>
            </a:endParaRPr>
          </a:p>
          <a:p>
            <a:r>
              <a:rPr lang="en-US" sz="1600" dirty="0" err="1">
                <a:solidFill>
                  <a:srgbClr val="0000FF"/>
                </a:solidFill>
                <a:latin typeface="Cascadia Mono" panose="020B0609020000020004" pitchFamily="49" charset="0"/>
              </a:rPr>
              <a:t>enum</a:t>
            </a:r>
            <a:r>
              <a:rPr lang="en-US" sz="1600" dirty="0">
                <a:solidFill>
                  <a:srgbClr val="000000"/>
                </a:solidFill>
                <a:latin typeface="Cascadia Mono" panose="020B0609020000020004" pitchFamily="49" charset="0"/>
              </a:rPr>
              <a:t> { </a:t>
            </a:r>
            <a:r>
              <a:rPr lang="en-US" sz="1600" dirty="0">
                <a:solidFill>
                  <a:srgbClr val="2F4F4F"/>
                </a:solidFill>
                <a:latin typeface="Cascadia Mono" panose="020B0609020000020004" pitchFamily="49" charset="0"/>
              </a:rPr>
              <a:t>SUCCESS</a:t>
            </a:r>
            <a:r>
              <a:rPr lang="en-US" sz="1600" dirty="0">
                <a:solidFill>
                  <a:srgbClr val="000000"/>
                </a:solidFill>
                <a:latin typeface="Cascadia Mono" panose="020B0609020000020004" pitchFamily="49" charset="0"/>
              </a:rPr>
              <a:t>, </a:t>
            </a:r>
            <a:r>
              <a:rPr lang="en-US" sz="1600" dirty="0">
                <a:solidFill>
                  <a:srgbClr val="2F4F4F"/>
                </a:solidFill>
                <a:latin typeface="Cascadia Mono" panose="020B0609020000020004" pitchFamily="49" charset="0"/>
              </a:rPr>
              <a:t>FAIL</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#define </a:t>
            </a:r>
            <a:r>
              <a:rPr lang="en-US" sz="1600" dirty="0">
                <a:solidFill>
                  <a:srgbClr val="6F008A"/>
                </a:solidFill>
                <a:latin typeface="Cascadia Mono" panose="020B0609020000020004" pitchFamily="49" charset="0"/>
              </a:rPr>
              <a:t>MAX_LEN</a:t>
            </a:r>
            <a:r>
              <a:rPr lang="en-US" sz="1600" dirty="0">
                <a:solidFill>
                  <a:srgbClr val="000000"/>
                </a:solidFill>
                <a:latin typeface="Cascadia Mono" panose="020B0609020000020004" pitchFamily="49" charset="0"/>
              </a:rPr>
              <a:t>  80</a:t>
            </a:r>
          </a:p>
          <a:p>
            <a:br>
              <a:rPr lang="en-US" sz="1600" dirty="0">
                <a:solidFill>
                  <a:srgbClr val="0000FF"/>
                </a:solidFill>
                <a:latin typeface="Cascadia Mono" panose="020B0609020000020004" pitchFamily="49" charset="0"/>
              </a:rPr>
            </a:b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BlockReadWrite</a:t>
            </a:r>
            <a:r>
              <a:rPr lang="en-US" sz="1600" dirty="0">
                <a:solidFill>
                  <a:srgbClr val="000000"/>
                </a:solidFill>
                <a:latin typeface="Cascadia Mono" panose="020B0609020000020004" pitchFamily="49" charset="0"/>
              </a:rPr>
              <a:t>(</a:t>
            </a:r>
            <a:r>
              <a:rPr lang="en-US" sz="1600" dirty="0">
                <a:solidFill>
                  <a:srgbClr val="2B91AF"/>
                </a:solidFill>
                <a:latin typeface="Cascadia Mono" panose="020B0609020000020004" pitchFamily="49" charset="0"/>
              </a:rPr>
              <a:t>FILE</a:t>
            </a:r>
            <a:r>
              <a:rPr lang="en-US" sz="1600" dirty="0">
                <a:solidFill>
                  <a:srgbClr val="000000"/>
                </a:solidFill>
                <a:latin typeface="Cascadia Mono" panose="020B0609020000020004" pitchFamily="49" charset="0"/>
              </a:rPr>
              <a:t>* </a:t>
            </a:r>
            <a:r>
              <a:rPr lang="en-US" sz="1600" dirty="0">
                <a:solidFill>
                  <a:srgbClr val="808080"/>
                </a:solidFill>
                <a:latin typeface="Cascadia Mono" panose="020B0609020000020004" pitchFamily="49" charset="0"/>
              </a:rPr>
              <a:t>fin</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FILE</a:t>
            </a:r>
            <a:r>
              <a:rPr lang="en-US" sz="1600" dirty="0">
                <a:solidFill>
                  <a:srgbClr val="000000"/>
                </a:solidFill>
                <a:latin typeface="Cascadia Mono" panose="020B0609020000020004" pitchFamily="49" charset="0"/>
              </a:rPr>
              <a:t>* </a:t>
            </a:r>
            <a:r>
              <a:rPr lang="en-US" sz="1600" dirty="0" err="1">
                <a:solidFill>
                  <a:srgbClr val="808080"/>
                </a:solidFill>
                <a:latin typeface="Cascadia Mono" panose="020B0609020000020004" pitchFamily="49" charset="0"/>
              </a:rPr>
              <a:t>fout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num;</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buff[</a:t>
            </a:r>
            <a:r>
              <a:rPr lang="en-US" sz="1600" dirty="0">
                <a:solidFill>
                  <a:srgbClr val="6F008A"/>
                </a:solidFill>
                <a:latin typeface="Cascadia Mono" panose="020B0609020000020004" pitchFamily="49" charset="0"/>
              </a:rPr>
              <a:t>MAX_LEN</a:t>
            </a:r>
            <a:r>
              <a:rPr lang="en-US" sz="1600" dirty="0">
                <a:solidFill>
                  <a:srgbClr val="000000"/>
                </a:solidFill>
                <a:latin typeface="Cascadia Mono" panose="020B0609020000020004" pitchFamily="49" charset="0"/>
              </a:rPr>
              <a:t> + 1];</a:t>
            </a:r>
          </a:p>
          <a:p>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while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feof</a:t>
            </a:r>
            <a:r>
              <a:rPr lang="en-US" sz="1600" dirty="0">
                <a:solidFill>
                  <a:srgbClr val="000000"/>
                </a:solidFill>
                <a:latin typeface="Cascadia Mono" panose="020B0609020000020004" pitchFamily="49" charset="0"/>
              </a:rPr>
              <a:t>(</a:t>
            </a:r>
            <a:r>
              <a:rPr lang="en-US" sz="1600" dirty="0">
                <a:solidFill>
                  <a:srgbClr val="808080"/>
                </a:solidFill>
                <a:latin typeface="Cascadia Mono" panose="020B0609020000020004" pitchFamily="49" charset="0"/>
              </a:rPr>
              <a:t>fin</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num = </a:t>
            </a:r>
            <a:r>
              <a:rPr lang="en-US" sz="1600" dirty="0" err="1">
                <a:solidFill>
                  <a:srgbClr val="000000"/>
                </a:solidFill>
                <a:latin typeface="Cascadia Mono" panose="020B0609020000020004" pitchFamily="49" charset="0"/>
              </a:rPr>
              <a:t>fread</a:t>
            </a:r>
            <a:r>
              <a:rPr lang="en-US" sz="1600" dirty="0">
                <a:solidFill>
                  <a:srgbClr val="000000"/>
                </a:solidFill>
                <a:latin typeface="Cascadia Mono" panose="020B0609020000020004" pitchFamily="49" charset="0"/>
              </a:rPr>
              <a:t>(buff, </a:t>
            </a:r>
            <a:r>
              <a:rPr lang="en-US" sz="1600" dirty="0" err="1">
                <a:solidFill>
                  <a:srgbClr val="0000FF"/>
                </a:solidFill>
                <a:latin typeface="Cascadia Mono" panose="020B0609020000020004" pitchFamily="49" charset="0"/>
              </a:rPr>
              <a:t>sizeof</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a:t>
            </a:r>
            <a:r>
              <a:rPr lang="en-US" sz="1600" dirty="0">
                <a:solidFill>
                  <a:srgbClr val="6F008A"/>
                </a:solidFill>
                <a:latin typeface="Cascadia Mono" panose="020B0609020000020004" pitchFamily="49" charset="0"/>
              </a:rPr>
              <a:t>MAX_LEN</a:t>
            </a:r>
            <a:r>
              <a:rPr lang="en-US" sz="1600" dirty="0">
                <a:solidFill>
                  <a:srgbClr val="000000"/>
                </a:solidFill>
                <a:latin typeface="Cascadia Mono" panose="020B0609020000020004" pitchFamily="49" charset="0"/>
              </a:rPr>
              <a:t>, </a:t>
            </a:r>
            <a:r>
              <a:rPr lang="en-US" sz="1600" dirty="0">
                <a:solidFill>
                  <a:srgbClr val="808080"/>
                </a:solidFill>
                <a:latin typeface="Cascadia Mono" panose="020B0609020000020004" pitchFamily="49" charset="0"/>
              </a:rPr>
              <a:t>fin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buff[num * </a:t>
            </a:r>
            <a:r>
              <a:rPr lang="en-US" sz="1600" dirty="0" err="1">
                <a:solidFill>
                  <a:srgbClr val="0000FF"/>
                </a:solidFill>
                <a:latin typeface="Cascadia Mono" panose="020B0609020000020004" pitchFamily="49" charset="0"/>
              </a:rPr>
              <a:t>sizeof</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 `\0</a:t>
            </a:r>
            <a:r>
              <a:rPr lang="en-US" sz="1600" dirty="0">
                <a:solidFill>
                  <a:srgbClr val="A31515"/>
                </a:solidFill>
                <a:latin typeface="Cascadia Mono" panose="020B0609020000020004" pitchFamily="49" charset="0"/>
              </a:rPr>
              <a:t>';  </a:t>
            </a:r>
            <a:endParaRPr lang="en-US" sz="1600" dirty="0">
              <a:solidFill>
                <a:srgbClr val="000000"/>
              </a:solidFill>
              <a:latin typeface="Cascadia Mono" panose="020B0609020000020004" pitchFamily="49" charset="0"/>
            </a:endParaRPr>
          </a:p>
          <a:p>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"%s"</a:t>
            </a:r>
            <a:r>
              <a:rPr lang="en-US" sz="1600" dirty="0">
                <a:solidFill>
                  <a:srgbClr val="000000"/>
                </a:solidFill>
                <a:latin typeface="Cascadia Mono" panose="020B0609020000020004" pitchFamily="49" charset="0"/>
              </a:rPr>
              <a:t>, buff);</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fwrite</a:t>
            </a:r>
            <a:r>
              <a:rPr lang="en-US" sz="1600" dirty="0">
                <a:solidFill>
                  <a:srgbClr val="000000"/>
                </a:solidFill>
                <a:latin typeface="Cascadia Mono" panose="020B0609020000020004" pitchFamily="49" charset="0"/>
              </a:rPr>
              <a:t>(buff, </a:t>
            </a:r>
            <a:r>
              <a:rPr lang="en-US" sz="1600" dirty="0" err="1">
                <a:solidFill>
                  <a:srgbClr val="0000FF"/>
                </a:solidFill>
                <a:latin typeface="Cascadia Mono" panose="020B0609020000020004" pitchFamily="49" charset="0"/>
              </a:rPr>
              <a:t>sizeof</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num, </a:t>
            </a:r>
            <a:r>
              <a:rPr lang="en-US" sz="1600" dirty="0" err="1">
                <a:solidFill>
                  <a:srgbClr val="808080"/>
                </a:solidFill>
                <a:latin typeface="Cascadia Mono" panose="020B0609020000020004" pitchFamily="49" charset="0"/>
              </a:rPr>
              <a:t>fout</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33</a:t>
            </a:fld>
            <a:endParaRPr lang="zh-CN" altLang="en-US"/>
          </a:p>
        </p:txBody>
      </p:sp>
      <p:sp>
        <p:nvSpPr>
          <p:cNvPr id="175106" name="Rectangle 2"/>
          <p:cNvSpPr>
            <a:spLocks noGrp="1" noChangeArrowheads="1"/>
          </p:cNvSpPr>
          <p:nvPr>
            <p:ph type="title"/>
          </p:nvPr>
        </p:nvSpPr>
        <p:spPr/>
        <p:txBody>
          <a:bodyPr>
            <a:normAutofit fontScale="90000"/>
          </a:bodyPr>
          <a:lstStyle/>
          <a:p>
            <a:pPr algn="l" eaLnBrk="1" hangingPunct="1">
              <a:defRPr/>
            </a:pPr>
            <a:r>
              <a:rPr lang="en-US" sz="4000" dirty="0"/>
              <a:t>Solution</a:t>
            </a:r>
          </a:p>
        </p:txBody>
      </p:sp>
      <p:sp>
        <p:nvSpPr>
          <p:cNvPr id="2" name="Content Placeholder 1">
            <a:extLst>
              <a:ext uri="{FF2B5EF4-FFF2-40B4-BE49-F238E27FC236}">
                <a16:creationId xmlns:a16="http://schemas.microsoft.com/office/drawing/2014/main" id="{292B5B69-8BAF-D4CA-9747-BFEF13CD6901}"/>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70C3F1C9-994B-FE68-0A76-66894FC8D7E6}"/>
              </a:ext>
            </a:extLst>
          </p:cNvPr>
          <p:cNvSpPr txBox="1"/>
          <p:nvPr/>
        </p:nvSpPr>
        <p:spPr>
          <a:xfrm>
            <a:off x="252222" y="1073548"/>
            <a:ext cx="11601042" cy="5016758"/>
          </a:xfrm>
          <a:prstGeom prst="rect">
            <a:avLst/>
          </a:prstGeom>
          <a:solidFill>
            <a:schemeClr val="accent1">
              <a:lumMod val="20000"/>
              <a:lumOff val="80000"/>
            </a:schemeClr>
          </a:solidFill>
          <a:ln w="28575">
            <a:solidFill>
              <a:schemeClr val="accent1"/>
            </a:solidFill>
          </a:ln>
        </p:spPr>
        <p:txBody>
          <a:bodyPr wrap="square">
            <a:spAutoFit/>
          </a:bodyPr>
          <a:lstStyle/>
          <a:p>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main() {</a:t>
            </a:r>
          </a:p>
          <a:p>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FILE</a:t>
            </a:r>
            <a:r>
              <a:rPr lang="en-US" sz="1600" dirty="0">
                <a:solidFill>
                  <a:srgbClr val="000000"/>
                </a:solidFill>
                <a:latin typeface="Cascadia Mono" panose="020B0609020000020004" pitchFamily="49" charset="0"/>
              </a:rPr>
              <a:t>* fptr1, * fptr2;</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filename1[] = </a:t>
            </a:r>
            <a:r>
              <a:rPr lang="en-US" sz="1600" dirty="0">
                <a:solidFill>
                  <a:srgbClr val="A31515"/>
                </a:solidFill>
                <a:latin typeface="Cascadia Mono" panose="020B0609020000020004" pitchFamily="49" charset="0"/>
              </a:rPr>
              <a:t>"lab1a.txt"</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char</a:t>
            </a:r>
            <a:r>
              <a:rPr lang="en-US" sz="1600" dirty="0">
                <a:solidFill>
                  <a:srgbClr val="000000"/>
                </a:solidFill>
                <a:latin typeface="Cascadia Mono" panose="020B0609020000020004" pitchFamily="49" charset="0"/>
              </a:rPr>
              <a:t> filename2[] = </a:t>
            </a:r>
            <a:r>
              <a:rPr lang="en-US" sz="1600" dirty="0">
                <a:solidFill>
                  <a:srgbClr val="A31515"/>
                </a:solidFill>
                <a:latin typeface="Cascadia Mono" panose="020B0609020000020004" pitchFamily="49" charset="0"/>
              </a:rPr>
              <a:t>"lab1.txt"</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reval</a:t>
            </a:r>
            <a:r>
              <a:rPr lang="en-US" sz="1600" dirty="0">
                <a:solidFill>
                  <a:srgbClr val="000000"/>
                </a:solidFill>
                <a:latin typeface="Cascadia Mono" panose="020B0609020000020004" pitchFamily="49" charset="0"/>
              </a:rPr>
              <a:t> = </a:t>
            </a:r>
            <a:r>
              <a:rPr lang="en-US" sz="1600" dirty="0">
                <a:solidFill>
                  <a:srgbClr val="2F4F4F"/>
                </a:solidFill>
                <a:latin typeface="Cascadia Mono" panose="020B0609020000020004" pitchFamily="49" charset="0"/>
              </a:rPr>
              <a:t>SUCCESS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if</a:t>
            </a:r>
            <a:r>
              <a:rPr lang="en-US" sz="1600" dirty="0">
                <a:solidFill>
                  <a:srgbClr val="000000"/>
                </a:solidFill>
                <a:latin typeface="Cascadia Mono" panose="020B0609020000020004" pitchFamily="49" charset="0"/>
              </a:rPr>
              <a:t> ((fptr1 = </a:t>
            </a:r>
            <a:r>
              <a:rPr lang="en-US" sz="1600" dirty="0" err="1">
                <a:solidFill>
                  <a:srgbClr val="000000"/>
                </a:solidFill>
                <a:latin typeface="Cascadia Mono" panose="020B0609020000020004" pitchFamily="49" charset="0"/>
              </a:rPr>
              <a:t>fopen</a:t>
            </a:r>
            <a:r>
              <a:rPr lang="en-US" sz="1600" dirty="0">
                <a:solidFill>
                  <a:srgbClr val="000000"/>
                </a:solidFill>
                <a:latin typeface="Cascadia Mono" panose="020B0609020000020004" pitchFamily="49" charset="0"/>
              </a:rPr>
              <a:t>(filename1, </a:t>
            </a:r>
            <a:r>
              <a:rPr lang="en-US" sz="1600" dirty="0">
                <a:solidFill>
                  <a:srgbClr val="A31515"/>
                </a:solidFill>
                <a:latin typeface="Cascadia Mono" panose="020B0609020000020004" pitchFamily="49" charset="0"/>
              </a:rPr>
              <a:t>"w"</a:t>
            </a:r>
            <a:r>
              <a:rPr lang="en-US" sz="1600" dirty="0">
                <a:solidFill>
                  <a:srgbClr val="000000"/>
                </a:solidFill>
                <a:latin typeface="Cascadia Mono" panose="020B0609020000020004" pitchFamily="49" charset="0"/>
              </a:rPr>
              <a:t>)) == </a:t>
            </a:r>
            <a:r>
              <a:rPr lang="en-US" sz="1600" dirty="0">
                <a:solidFill>
                  <a:srgbClr val="6F008A"/>
                </a:solidFill>
                <a:latin typeface="Cascadia Mono" panose="020B0609020000020004" pitchFamily="49" charset="0"/>
              </a:rPr>
              <a:t>NULL</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"Cannot open %s.\n"</a:t>
            </a:r>
            <a:r>
              <a:rPr lang="en-US" sz="1600" dirty="0">
                <a:solidFill>
                  <a:srgbClr val="000000"/>
                </a:solidFill>
                <a:latin typeface="Cascadia Mono" panose="020B0609020000020004" pitchFamily="49" charset="0"/>
              </a:rPr>
              <a:t>, filename1);</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reval</a:t>
            </a:r>
            <a:r>
              <a:rPr lang="en-US" sz="1600" dirty="0">
                <a:solidFill>
                  <a:srgbClr val="000000"/>
                </a:solidFill>
                <a:latin typeface="Cascadia Mono" panose="020B0609020000020004" pitchFamily="49" charset="0"/>
              </a:rPr>
              <a:t> = </a:t>
            </a:r>
            <a:r>
              <a:rPr lang="en-US" sz="1600" dirty="0">
                <a:solidFill>
                  <a:srgbClr val="2F4F4F"/>
                </a:solidFill>
                <a:latin typeface="Cascadia Mono" panose="020B0609020000020004" pitchFamily="49" charset="0"/>
              </a:rPr>
              <a:t>FAIL</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else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if</a:t>
            </a:r>
            <a:r>
              <a:rPr lang="en-US" sz="1600" dirty="0">
                <a:solidFill>
                  <a:srgbClr val="000000"/>
                </a:solidFill>
                <a:latin typeface="Cascadia Mono" panose="020B0609020000020004" pitchFamily="49" charset="0"/>
              </a:rPr>
              <a:t> ((fptr2 = </a:t>
            </a:r>
            <a:r>
              <a:rPr lang="en-US" sz="1600" dirty="0" err="1">
                <a:solidFill>
                  <a:srgbClr val="000000"/>
                </a:solidFill>
                <a:latin typeface="Cascadia Mono" panose="020B0609020000020004" pitchFamily="49" charset="0"/>
              </a:rPr>
              <a:t>fopen</a:t>
            </a:r>
            <a:r>
              <a:rPr lang="en-US" sz="1600" dirty="0">
                <a:solidFill>
                  <a:srgbClr val="000000"/>
                </a:solidFill>
                <a:latin typeface="Cascadia Mono" panose="020B0609020000020004" pitchFamily="49" charset="0"/>
              </a:rPr>
              <a:t>(filename2, </a:t>
            </a:r>
            <a:r>
              <a:rPr lang="en-US" sz="1600" dirty="0">
                <a:solidFill>
                  <a:srgbClr val="A31515"/>
                </a:solidFill>
                <a:latin typeface="Cascadia Mono" panose="020B0609020000020004" pitchFamily="49" charset="0"/>
              </a:rPr>
              <a:t>"r"</a:t>
            </a:r>
            <a:r>
              <a:rPr lang="en-US" sz="1600" dirty="0">
                <a:solidFill>
                  <a:srgbClr val="000000"/>
                </a:solidFill>
                <a:latin typeface="Cascadia Mono" panose="020B0609020000020004" pitchFamily="49" charset="0"/>
              </a:rPr>
              <a:t>)) == </a:t>
            </a:r>
            <a:r>
              <a:rPr lang="en-US" sz="1600" dirty="0">
                <a:solidFill>
                  <a:srgbClr val="6F008A"/>
                </a:solidFill>
                <a:latin typeface="Cascadia Mono" panose="020B0609020000020004" pitchFamily="49" charset="0"/>
              </a:rPr>
              <a:t>NULL</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printf</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"Cannot open %s.\n"</a:t>
            </a:r>
            <a:r>
              <a:rPr lang="en-US" sz="1600" dirty="0">
                <a:solidFill>
                  <a:srgbClr val="000000"/>
                </a:solidFill>
                <a:latin typeface="Cascadia Mono" panose="020B0609020000020004" pitchFamily="49" charset="0"/>
              </a:rPr>
              <a:t>, filename2);</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reval</a:t>
            </a:r>
            <a:r>
              <a:rPr lang="en-US" sz="1600" dirty="0">
                <a:solidFill>
                  <a:srgbClr val="000000"/>
                </a:solidFill>
                <a:latin typeface="Cascadia Mono" panose="020B0609020000020004" pitchFamily="49" charset="0"/>
              </a:rPr>
              <a:t> = </a:t>
            </a:r>
            <a:r>
              <a:rPr lang="en-US" sz="1600" dirty="0">
                <a:solidFill>
                  <a:srgbClr val="2F4F4F"/>
                </a:solidFill>
                <a:latin typeface="Cascadia Mono" panose="020B0609020000020004" pitchFamily="49" charset="0"/>
              </a:rPr>
              <a:t>FAIL</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else</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BlocReadWrite</a:t>
            </a:r>
            <a:r>
              <a:rPr lang="en-US" sz="1600" dirty="0">
                <a:solidFill>
                  <a:srgbClr val="000000"/>
                </a:solidFill>
                <a:latin typeface="Cascadia Mono" panose="020B0609020000020004" pitchFamily="49" charset="0"/>
              </a:rPr>
              <a:t>(fptr2, fptr1);</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fclose</a:t>
            </a:r>
            <a:r>
              <a:rPr lang="en-US" sz="1600" dirty="0">
                <a:solidFill>
                  <a:srgbClr val="000000"/>
                </a:solidFill>
                <a:latin typeface="Cascadia Mono" panose="020B0609020000020004" pitchFamily="49" charset="0"/>
              </a:rPr>
              <a:t>(fptr1);</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fclose</a:t>
            </a:r>
            <a:r>
              <a:rPr lang="en-US" sz="1600" dirty="0">
                <a:solidFill>
                  <a:srgbClr val="000000"/>
                </a:solidFill>
                <a:latin typeface="Cascadia Mono" panose="020B0609020000020004" pitchFamily="49" charset="0"/>
              </a:rPr>
              <a:t>(fptr2);</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return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reval</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a:t>
            </a:r>
            <a:endParaRPr lang="en-US"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34</a:t>
            </a:fld>
            <a:endParaRPr lang="zh-CN" altLang="en-US"/>
          </a:p>
        </p:txBody>
      </p:sp>
      <p:sp>
        <p:nvSpPr>
          <p:cNvPr id="210946" name="Rectangle 2"/>
          <p:cNvSpPr>
            <a:spLocks noGrp="1" noChangeArrowheads="1"/>
          </p:cNvSpPr>
          <p:nvPr>
            <p:ph type="title"/>
          </p:nvPr>
        </p:nvSpPr>
        <p:spPr/>
        <p:txBody>
          <a:bodyPr/>
          <a:lstStyle/>
          <a:p>
            <a:pPr eaLnBrk="1" hangingPunct="1">
              <a:defRPr/>
            </a:pPr>
            <a:r>
              <a:rPr lang="en-US" dirty="0"/>
              <a:t>Example</a:t>
            </a:r>
          </a:p>
        </p:txBody>
      </p:sp>
      <p:sp>
        <p:nvSpPr>
          <p:cNvPr id="37891" name="Rectangle 3"/>
          <p:cNvSpPr>
            <a:spLocks noGrp="1" noChangeArrowheads="1"/>
          </p:cNvSpPr>
          <p:nvPr>
            <p:ph sz="quarter" idx="13"/>
          </p:nvPr>
        </p:nvSpPr>
        <p:spPr/>
        <p:txBody>
          <a:bodyPr/>
          <a:lstStyle/>
          <a:p>
            <a:pPr eaLnBrk="1" hangingPunct="1"/>
            <a:r>
              <a:rPr lang="en-US" dirty="0"/>
              <a:t>Example 3. Write a program named '</a:t>
            </a:r>
            <a:r>
              <a:rPr lang="en-US" dirty="0" err="1"/>
              <a:t>mycat</a:t>
            </a:r>
            <a:r>
              <a:rPr lang="en-US" dirty="0"/>
              <a:t>' that functions similarly to the 'cat' command in Unix using block-level file operations.</a:t>
            </a:r>
          </a:p>
          <a:p>
            <a:pPr eaLnBrk="1" hangingPunct="1"/>
            <a:r>
              <a:rPr lang="en-US" dirty="0"/>
              <a:t>Suggestions:</a:t>
            </a:r>
          </a:p>
          <a:p>
            <a:pPr lvl="1"/>
            <a:r>
              <a:rPr lang="en-US" dirty="0"/>
              <a:t>Accept command-line arguments.</a:t>
            </a:r>
          </a:p>
          <a:p>
            <a:pPr lvl="1"/>
            <a:r>
              <a:rPr lang="en-US" dirty="0"/>
              <a:t>Utilize the '</a:t>
            </a:r>
            <a:r>
              <a:rPr lang="en-US" dirty="0" err="1"/>
              <a:t>fread</a:t>
            </a:r>
            <a:r>
              <a:rPr lang="en-US" dirty="0"/>
              <a:t>' function.</a:t>
            </a:r>
          </a:p>
        </p:txBody>
      </p:sp>
      <p:sp>
        <p:nvSpPr>
          <p:cNvPr id="3" name="TextBox 2">
            <a:extLst>
              <a:ext uri="{FF2B5EF4-FFF2-40B4-BE49-F238E27FC236}">
                <a16:creationId xmlns:a16="http://schemas.microsoft.com/office/drawing/2014/main" id="{FD1CF48A-93C0-229C-9534-43248C10F235}"/>
              </a:ext>
            </a:extLst>
          </p:cNvPr>
          <p:cNvSpPr txBox="1"/>
          <p:nvPr/>
        </p:nvSpPr>
        <p:spPr>
          <a:xfrm>
            <a:off x="3062034" y="2886700"/>
            <a:ext cx="7956485" cy="3139321"/>
          </a:xfrm>
          <a:prstGeom prst="rect">
            <a:avLst/>
          </a:prstGeom>
          <a:solidFill>
            <a:schemeClr val="accent1">
              <a:lumMod val="20000"/>
              <a:lumOff val="80000"/>
            </a:schemeClr>
          </a:solidFill>
          <a:ln>
            <a:solidFill>
              <a:schemeClr val="accent1"/>
            </a:solidFill>
          </a:ln>
        </p:spPr>
        <p:txBody>
          <a:bodyPr wrap="square">
            <a:spAutoFit/>
          </a:bodyPr>
          <a:lstStyle/>
          <a:p>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BlockCat</a:t>
            </a:r>
            <a:r>
              <a:rPr lang="en-US" sz="1800" dirty="0">
                <a:solidFill>
                  <a:srgbClr val="000000"/>
                </a:solidFill>
                <a:latin typeface="Cascadia Mono" panose="020B0609020000020004" pitchFamily="49" charset="0"/>
              </a:rPr>
              <a:t>(</a:t>
            </a:r>
            <a:r>
              <a:rPr lang="en-US" sz="1800" dirty="0">
                <a:solidFill>
                  <a:srgbClr val="2B91AF"/>
                </a:solidFill>
                <a:latin typeface="Cascadia Mono" panose="020B0609020000020004" pitchFamily="49" charset="0"/>
              </a:rPr>
              <a:t>FILE</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fin</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num;</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buff[</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+ 1];</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feof</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fin</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num = </a:t>
            </a:r>
            <a:r>
              <a:rPr lang="en-US" sz="1800" dirty="0" err="1">
                <a:solidFill>
                  <a:srgbClr val="000000"/>
                </a:solidFill>
                <a:latin typeface="Cascadia Mono" panose="020B0609020000020004" pitchFamily="49" charset="0"/>
              </a:rPr>
              <a:t>fread</a:t>
            </a:r>
            <a:r>
              <a:rPr lang="en-US" sz="1800" dirty="0">
                <a:solidFill>
                  <a:srgbClr val="000000"/>
                </a:solidFill>
                <a:latin typeface="Cascadia Mono" panose="020B0609020000020004" pitchFamily="49" charset="0"/>
              </a:rPr>
              <a:t>(buff,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MAX_LEN</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fin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buff[num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 `\0</a:t>
            </a:r>
            <a:r>
              <a:rPr lang="en-US" sz="1800" dirty="0">
                <a:solidFill>
                  <a:srgbClr val="A31515"/>
                </a:solidFill>
                <a:latin typeface="Cascadia Mono" panose="020B0609020000020004" pitchFamily="49" charset="0"/>
              </a:rPr>
              <a:t>';  </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buff);</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35</a:t>
            </a:fld>
            <a:endParaRPr lang="zh-CN" altLang="en-US"/>
          </a:p>
        </p:txBody>
      </p:sp>
      <p:sp>
        <p:nvSpPr>
          <p:cNvPr id="207874" name="Rectangle 2"/>
          <p:cNvSpPr>
            <a:spLocks noGrp="1" noChangeArrowheads="1"/>
          </p:cNvSpPr>
          <p:nvPr>
            <p:ph type="title"/>
          </p:nvPr>
        </p:nvSpPr>
        <p:spPr/>
        <p:txBody>
          <a:bodyPr>
            <a:normAutofit fontScale="90000"/>
          </a:bodyPr>
          <a:lstStyle/>
          <a:p>
            <a:pPr algn="l" eaLnBrk="1" hangingPunct="1">
              <a:defRPr/>
            </a:pPr>
            <a:r>
              <a:rPr lang="en-US" sz="4000" dirty="0"/>
              <a:t>Example</a:t>
            </a:r>
          </a:p>
        </p:txBody>
      </p:sp>
      <p:sp>
        <p:nvSpPr>
          <p:cNvPr id="2" name="Content Placeholder 1">
            <a:extLst>
              <a:ext uri="{FF2B5EF4-FFF2-40B4-BE49-F238E27FC236}">
                <a16:creationId xmlns:a16="http://schemas.microsoft.com/office/drawing/2014/main" id="{504CAE93-485A-F379-280B-29C0EEEE693F}"/>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36398BC0-049F-DB1F-E9FC-ABAD3066F8ED}"/>
              </a:ext>
            </a:extLst>
          </p:cNvPr>
          <p:cNvSpPr txBox="1"/>
          <p:nvPr/>
        </p:nvSpPr>
        <p:spPr>
          <a:xfrm>
            <a:off x="338736" y="1166654"/>
            <a:ext cx="11514528" cy="4801314"/>
          </a:xfrm>
          <a:prstGeom prst="rect">
            <a:avLst/>
          </a:prstGeom>
          <a:solidFill>
            <a:schemeClr val="accent1">
              <a:lumMod val="20000"/>
              <a:lumOff val="80000"/>
            </a:schemeClr>
          </a:solidFill>
          <a:ln w="28575">
            <a:solidFill>
              <a:schemeClr val="accent1"/>
            </a:solidFill>
          </a:ln>
        </p:spPr>
        <p:txBody>
          <a:bodyPr wrap="square">
            <a:spAutoFit/>
          </a:bodyPr>
          <a:lstStyle/>
          <a:p>
            <a:r>
              <a:rPr lang="en-US" sz="1800" dirty="0">
                <a:solidFill>
                  <a:srgbClr val="000000"/>
                </a:solidFill>
                <a:latin typeface="Cascadia Mono" panose="020B0609020000020004" pitchFamily="49" charset="0"/>
              </a:rPr>
              <a:t>main(</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808080"/>
                </a:solidFill>
                <a:latin typeface="Cascadia Mono" panose="020B0609020000020004" pitchFamily="49" charset="0"/>
              </a:rPr>
              <a:t>argc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err="1">
                <a:solidFill>
                  <a:srgbClr val="808080"/>
                </a:solidFill>
                <a:latin typeface="Cascadia Mono" panose="020B0609020000020004" pitchFamily="49" charset="0"/>
              </a:rPr>
              <a:t>argv</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FILE</a:t>
            </a:r>
            <a:r>
              <a:rPr lang="en-US" sz="1800" dirty="0">
                <a:solidFill>
                  <a:srgbClr val="000000"/>
                </a:solidFill>
                <a:latin typeface="Cascadia Mono" panose="020B0609020000020004" pitchFamily="49" charset="0"/>
              </a:rPr>
              <a:t>* fptr1, * fptr2;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SUCCESS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808080"/>
                </a:solidFill>
                <a:latin typeface="Cascadia Mono" panose="020B0609020000020004" pitchFamily="49" charset="0"/>
              </a:rPr>
              <a:t>argc</a:t>
            </a:r>
            <a:r>
              <a:rPr lang="en-US" sz="1800" dirty="0">
                <a:solidFill>
                  <a:srgbClr val="000000"/>
                </a:solidFill>
                <a:latin typeface="Cascadia Mono" panose="020B0609020000020004" pitchFamily="49" charset="0"/>
              </a:rPr>
              <a:t> != 2)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correct syntax should be: cat1 filename \n"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((fptr1 = </a:t>
            </a:r>
            <a:r>
              <a:rPr lang="en-US" sz="1800" dirty="0" err="1">
                <a:solidFill>
                  <a:srgbClr val="000000"/>
                </a:solidFill>
                <a:latin typeface="Cascadia Mono" panose="020B0609020000020004" pitchFamily="49" charset="0"/>
              </a:rPr>
              <a:t>fopen</a:t>
            </a:r>
            <a:r>
              <a:rPr lang="en-US" sz="1800" dirty="0">
                <a:solidFill>
                  <a:srgbClr val="000000"/>
                </a:solidFill>
                <a:latin typeface="Cascadia Mono" panose="020B0609020000020004" pitchFamily="49" charset="0"/>
              </a:rPr>
              <a:t>(</a:t>
            </a:r>
            <a:r>
              <a:rPr lang="en-US" sz="1800" dirty="0" err="1">
                <a:solidFill>
                  <a:srgbClr val="808080"/>
                </a:solidFill>
                <a:latin typeface="Cascadia Mono" panose="020B0609020000020004" pitchFamily="49" charset="0"/>
              </a:rPr>
              <a:t>argv</a:t>
            </a:r>
            <a:r>
              <a:rPr lang="en-US" sz="1800" dirty="0">
                <a:solidFill>
                  <a:srgbClr val="000000"/>
                </a:solidFill>
                <a:latin typeface="Cascadia Mono" panose="020B0609020000020004" pitchFamily="49" charset="0"/>
              </a:rPr>
              <a:t>[1], </a:t>
            </a:r>
            <a:r>
              <a:rPr lang="en-US" sz="1800" dirty="0">
                <a:solidFill>
                  <a:srgbClr val="A31515"/>
                </a:solidFill>
                <a:latin typeface="Cascadia Mono" panose="020B0609020000020004" pitchFamily="49" charset="0"/>
              </a:rPr>
              <a:t>"r"</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"Cannot open %s.\n"</a:t>
            </a:r>
            <a:r>
              <a:rPr lang="en-US" sz="1800" dirty="0">
                <a:solidFill>
                  <a:srgbClr val="000000"/>
                </a:solidFill>
                <a:latin typeface="Cascadia Mono" panose="020B0609020000020004" pitchFamily="49" charset="0"/>
              </a:rPr>
              <a:t>, </a:t>
            </a:r>
            <a:r>
              <a:rPr lang="en-US" sz="1800" dirty="0" err="1">
                <a:solidFill>
                  <a:srgbClr val="808080"/>
                </a:solidFill>
                <a:latin typeface="Cascadia Mono" panose="020B0609020000020004" pitchFamily="49" charset="0"/>
              </a:rPr>
              <a:t>argv</a:t>
            </a:r>
            <a:r>
              <a:rPr lang="en-US" sz="1800" dirty="0">
                <a:solidFill>
                  <a:srgbClr val="000000"/>
                </a:solidFill>
                <a:latin typeface="Cascadia Mono" panose="020B0609020000020004" pitchFamily="49" charset="0"/>
              </a:rPr>
              <a:t>[1]);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else</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BlockCat</a:t>
            </a:r>
            <a:r>
              <a:rPr lang="en-US" sz="1800" dirty="0">
                <a:solidFill>
                  <a:srgbClr val="000000"/>
                </a:solidFill>
                <a:latin typeface="Cascadia Mono" panose="020B0609020000020004" pitchFamily="49" charset="0"/>
              </a:rPr>
              <a:t>(fptr1);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fclose</a:t>
            </a:r>
            <a:r>
              <a:rPr lang="en-US" sz="1800" dirty="0">
                <a:solidFill>
                  <a:srgbClr val="000000"/>
                </a:solidFill>
                <a:latin typeface="Cascadia Mono" panose="020B0609020000020004" pitchFamily="49" charset="0"/>
              </a:rPr>
              <a:t>(fptr1);</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36</a:t>
            </a:fld>
            <a:endParaRPr lang="zh-CN" altLang="en-US"/>
          </a:p>
        </p:txBody>
      </p:sp>
      <p:sp>
        <p:nvSpPr>
          <p:cNvPr id="209922" name="Rectangle 2"/>
          <p:cNvSpPr>
            <a:spLocks noGrp="1" noChangeArrowheads="1"/>
          </p:cNvSpPr>
          <p:nvPr>
            <p:ph type="title"/>
          </p:nvPr>
        </p:nvSpPr>
        <p:spPr/>
        <p:txBody>
          <a:bodyPr/>
          <a:lstStyle/>
          <a:p>
            <a:pPr eaLnBrk="1" hangingPunct="1">
              <a:defRPr/>
            </a:pPr>
            <a:r>
              <a:rPr lang="en-US" dirty="0"/>
              <a:t>Exercise</a:t>
            </a:r>
          </a:p>
        </p:txBody>
      </p:sp>
      <p:sp>
        <p:nvSpPr>
          <p:cNvPr id="44035" name="Rectangle 3"/>
          <p:cNvSpPr>
            <a:spLocks noGrp="1" noChangeArrowheads="1"/>
          </p:cNvSpPr>
          <p:nvPr>
            <p:ph sz="quarter" idx="13"/>
          </p:nvPr>
        </p:nvSpPr>
        <p:spPr/>
        <p:txBody>
          <a:bodyPr>
            <a:normAutofit/>
          </a:bodyPr>
          <a:lstStyle/>
          <a:p>
            <a:r>
              <a:rPr lang="en-US" sz="2400" dirty="0"/>
              <a:t>Exercise 1. Write a program that copies files in various modes, operating with a command-line menu interface with the following main functions:</a:t>
            </a:r>
          </a:p>
          <a:p>
            <a:pPr lvl="1"/>
            <a:r>
              <a:rPr lang="en-US" sz="2200" dirty="0"/>
              <a:t>Copy by character</a:t>
            </a:r>
          </a:p>
          <a:p>
            <a:pPr lvl="1"/>
            <a:r>
              <a:rPr lang="en-US" sz="2200" dirty="0"/>
              <a:t>Copy by line</a:t>
            </a:r>
          </a:p>
          <a:p>
            <a:pPr lvl="1"/>
            <a:r>
              <a:rPr lang="en-US" sz="2200" dirty="0"/>
              <a:t>Copy by block - optional size</a:t>
            </a:r>
          </a:p>
          <a:p>
            <a:pPr lvl="1"/>
            <a:r>
              <a:rPr lang="en-US" sz="2200" dirty="0"/>
              <a:t>Quit</a:t>
            </a:r>
          </a:p>
          <a:p>
            <a:r>
              <a:rPr lang="en-US" sz="2400" dirty="0"/>
              <a:t>For each copy function, after completing the copying process, display the execution time in milliseconds for comparison.</a:t>
            </a:r>
          </a:p>
          <a:p>
            <a:endParaRPr lang="en-US" sz="2400" dirty="0"/>
          </a:p>
          <a:p>
            <a:r>
              <a:rPr lang="en-US" sz="2400" dirty="0"/>
              <a:t>Note: The source file must be a text file with a minimum size of 640KB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37</a:t>
            </a:fld>
            <a:endParaRPr lang="zh-CN" altLang="en-US"/>
          </a:p>
        </p:txBody>
      </p:sp>
      <p:sp>
        <p:nvSpPr>
          <p:cNvPr id="179202" name="Rectangle 2"/>
          <p:cNvSpPr>
            <a:spLocks noGrp="1" noChangeArrowheads="1"/>
          </p:cNvSpPr>
          <p:nvPr>
            <p:ph type="title"/>
          </p:nvPr>
        </p:nvSpPr>
        <p:spPr/>
        <p:txBody>
          <a:bodyPr>
            <a:normAutofit fontScale="90000"/>
          </a:bodyPr>
          <a:lstStyle/>
          <a:p>
            <a:pPr eaLnBrk="1" hangingPunct="1">
              <a:defRPr/>
            </a:pPr>
            <a:r>
              <a:rPr lang="fr-FR" dirty="0" err="1"/>
              <a:t>Exercise</a:t>
            </a:r>
            <a:r>
              <a:rPr lang="fr-FR" dirty="0"/>
              <a:t> </a:t>
            </a:r>
          </a:p>
        </p:txBody>
      </p:sp>
      <p:sp>
        <p:nvSpPr>
          <p:cNvPr id="45059" name="Rectangle 3"/>
          <p:cNvSpPr>
            <a:spLocks noGrp="1" noChangeArrowheads="1"/>
          </p:cNvSpPr>
          <p:nvPr>
            <p:ph sz="quarter" idx="13"/>
          </p:nvPr>
        </p:nvSpPr>
        <p:spPr>
          <a:xfrm>
            <a:off x="338736" y="1453896"/>
            <a:ext cx="11514528" cy="4514072"/>
          </a:xfrm>
        </p:spPr>
        <p:txBody>
          <a:bodyPr/>
          <a:lstStyle/>
          <a:p>
            <a:pPr eaLnBrk="1" hangingPunct="1">
              <a:lnSpc>
                <a:spcPct val="80000"/>
              </a:lnSpc>
            </a:pPr>
            <a:r>
              <a:rPr lang="en-US" sz="2400" dirty="0">
                <a:latin typeface="+mn-lt"/>
              </a:rPr>
              <a:t>Exercise 2. </a:t>
            </a:r>
            <a:r>
              <a:rPr lang="en-US" sz="2400" dirty="0">
                <a:latin typeface="+mn-lt"/>
                <a:ea typeface="ＭＳ Ｐゴシック" pitchFamily="34" charset="-128"/>
              </a:rPr>
              <a:t>Read and write a binary file containing structures.</a:t>
            </a:r>
          </a:p>
          <a:p>
            <a:pPr eaLnBrk="1" hangingPunct="1">
              <a:lnSpc>
                <a:spcPct val="80000"/>
              </a:lnSpc>
            </a:pPr>
            <a:r>
              <a:rPr lang="en-US" sz="2400" dirty="0">
                <a:latin typeface="+mn-lt"/>
                <a:ea typeface="ＭＳ Ｐゴシック" pitchFamily="34" charset="-128"/>
              </a:rPr>
              <a:t>Assume you need to manage your phone book using a program. Define a structure representing a phone book with fields such as 'name,' 'telephone number,' 'e-mail address,' and declare an array capable of holding a maximum of 100 elements of this structure type.</a:t>
            </a:r>
          </a:p>
          <a:p>
            <a:pPr eaLnBrk="1" hangingPunct="1">
              <a:lnSpc>
                <a:spcPct val="80000"/>
              </a:lnSpc>
            </a:pPr>
            <a:r>
              <a:rPr lang="en-US" sz="2400" dirty="0">
                <a:latin typeface="+mn-lt"/>
                <a:ea typeface="ＭＳ Ｐゴシック" pitchFamily="34" charset="-128"/>
              </a:rPr>
              <a:t>Input data for around 10 elements of the array.</a:t>
            </a:r>
          </a:p>
          <a:p>
            <a:pPr eaLnBrk="1" hangingPunct="1">
              <a:lnSpc>
                <a:spcPct val="80000"/>
              </a:lnSpc>
            </a:pPr>
            <a:r>
              <a:rPr lang="en-US" sz="2400" dirty="0">
                <a:latin typeface="+mn-lt"/>
                <a:ea typeface="ＭＳ Ｐゴシック" pitchFamily="34" charset="-128"/>
              </a:rPr>
              <a:t>The program should then write the contents of the array with the aforementioned elements to a file named 'phonebook.dat' using the '</a:t>
            </a:r>
            <a:r>
              <a:rPr lang="en-US" sz="2400" dirty="0" err="1">
                <a:latin typeface="+mn-lt"/>
                <a:ea typeface="ＭＳ Ｐゴシック" pitchFamily="34" charset="-128"/>
              </a:rPr>
              <a:t>fwrite</a:t>
            </a:r>
            <a:r>
              <a:rPr lang="en-US" sz="2400" dirty="0">
                <a:latin typeface="+mn-lt"/>
                <a:ea typeface="ＭＳ Ｐゴシック" pitchFamily="34" charset="-128"/>
              </a:rPr>
              <a:t>' function.</a:t>
            </a:r>
          </a:p>
          <a:p>
            <a:pPr eaLnBrk="1" hangingPunct="1">
              <a:lnSpc>
                <a:spcPct val="80000"/>
              </a:lnSpc>
            </a:pPr>
            <a:r>
              <a:rPr lang="en-US" sz="2400" dirty="0">
                <a:latin typeface="+mn-lt"/>
                <a:ea typeface="ＭＳ Ｐゴシック" pitchFamily="34" charset="-128"/>
              </a:rPr>
              <a:t>Read the data from the file back into the array using the '</a:t>
            </a:r>
            <a:r>
              <a:rPr lang="en-US" sz="2400" dirty="0" err="1">
                <a:latin typeface="+mn-lt"/>
                <a:ea typeface="ＭＳ Ｐゴシック" pitchFamily="34" charset="-128"/>
              </a:rPr>
              <a:t>fread</a:t>
            </a:r>
            <a:r>
              <a:rPr lang="en-US" sz="2400" dirty="0">
                <a:latin typeface="+mn-lt"/>
                <a:ea typeface="ＭＳ Ｐゴシック" pitchFamily="34" charset="-128"/>
              </a:rPr>
              <a:t>' function and print the content of the array to the screen to verify</a:t>
            </a:r>
            <a:endParaRPr lang="fr-FR" sz="2400"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38</a:t>
            </a:fld>
            <a:endParaRPr lang="zh-CN" altLang="en-US"/>
          </a:p>
        </p:txBody>
      </p:sp>
      <p:sp>
        <p:nvSpPr>
          <p:cNvPr id="184322" name="Rectangle 2"/>
          <p:cNvSpPr>
            <a:spLocks noGrp="1" noChangeArrowheads="1"/>
          </p:cNvSpPr>
          <p:nvPr>
            <p:ph type="title"/>
          </p:nvPr>
        </p:nvSpPr>
        <p:spPr/>
        <p:txBody>
          <a:bodyPr/>
          <a:lstStyle/>
          <a:p>
            <a:pPr eaLnBrk="1" hangingPunct="1">
              <a:defRPr/>
            </a:pPr>
            <a:r>
              <a:rPr lang="fr-FR" dirty="0"/>
              <a:t>Solution</a:t>
            </a:r>
          </a:p>
        </p:txBody>
      </p:sp>
      <p:sp>
        <p:nvSpPr>
          <p:cNvPr id="2" name="Content Placeholder 1">
            <a:extLst>
              <a:ext uri="{FF2B5EF4-FFF2-40B4-BE49-F238E27FC236}">
                <a16:creationId xmlns:a16="http://schemas.microsoft.com/office/drawing/2014/main" id="{3B8C5731-691D-7F6A-BDED-CF6755D8BD3A}"/>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98FF262D-9DD0-80D9-2684-B53BAA4D6AED}"/>
              </a:ext>
            </a:extLst>
          </p:cNvPr>
          <p:cNvSpPr txBox="1"/>
          <p:nvPr/>
        </p:nvSpPr>
        <p:spPr>
          <a:xfrm>
            <a:off x="338736" y="1235655"/>
            <a:ext cx="11411304" cy="4524315"/>
          </a:xfrm>
          <a:prstGeom prst="rect">
            <a:avLst/>
          </a:prstGeom>
          <a:solidFill>
            <a:schemeClr val="accent1">
              <a:lumMod val="20000"/>
              <a:lumOff val="80000"/>
            </a:schemeClr>
          </a:solidFill>
          <a:ln w="28575">
            <a:solidFill>
              <a:schemeClr val="tx1"/>
            </a:solidFill>
          </a:ln>
        </p:spPr>
        <p:txBody>
          <a:bodyPr wrap="square">
            <a:spAutoFit/>
          </a:bodyPr>
          <a:lstStyle/>
          <a:p>
            <a:r>
              <a:rPr lang="en-US" sz="1800" dirty="0" err="1">
                <a:solidFill>
                  <a:srgbClr val="0000FF"/>
                </a:solidFill>
                <a:latin typeface="Cascadia Mono" panose="020B0609020000020004" pitchFamily="49" charset="0"/>
              </a:rPr>
              <a:t>enum</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SUCCESS</a:t>
            </a:r>
            <a:r>
              <a:rPr lang="en-US" sz="1800" dirty="0">
                <a:solidFill>
                  <a:srgbClr val="000000"/>
                </a:solidFill>
                <a:latin typeface="Cascadia Mono" panose="020B0609020000020004" pitchFamily="49" charset="0"/>
              </a:rPr>
              <a:t>,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 };</a:t>
            </a:r>
          </a:p>
          <a:p>
            <a:r>
              <a:rPr lang="en-US" sz="1800" dirty="0">
                <a:solidFill>
                  <a:srgbClr val="808080"/>
                </a:solidFill>
                <a:latin typeface="Cascadia Mono" panose="020B0609020000020004" pitchFamily="49" charset="0"/>
              </a:rPr>
              <a:t>#define</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MAX_ELEMENT</a:t>
            </a:r>
            <a:r>
              <a:rPr lang="en-US" sz="1800" dirty="0">
                <a:solidFill>
                  <a:srgbClr val="000000"/>
                </a:solidFill>
                <a:latin typeface="Cascadia Mono" panose="020B0609020000020004" pitchFamily="49" charset="0"/>
              </a:rPr>
              <a:t>  20</a:t>
            </a:r>
          </a:p>
          <a:p>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 the phone book structure</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typedef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phoneaddress_t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name[20];</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[11];</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email[25];</a:t>
            </a:r>
          </a:p>
          <a:p>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FILE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MAX_ELEMENT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n,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return code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SUCCESS</a:t>
            </a:r>
            <a:r>
              <a:rPr lang="en-US" sz="1800" dirty="0">
                <a:solidFill>
                  <a:srgbClr val="000000"/>
                </a:solidFill>
                <a:latin typeface="Cascadia Mono" panose="020B0609020000020004" pitchFamily="49"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39</a:t>
            </a:fld>
            <a:endParaRPr lang="zh-CN" altLang="en-US"/>
          </a:p>
        </p:txBody>
      </p:sp>
      <p:sp>
        <p:nvSpPr>
          <p:cNvPr id="182274" name="Rectangle 2"/>
          <p:cNvSpPr>
            <a:spLocks noGrp="1" noChangeArrowheads="1"/>
          </p:cNvSpPr>
          <p:nvPr>
            <p:ph type="title"/>
          </p:nvPr>
        </p:nvSpPr>
        <p:spPr/>
        <p:txBody>
          <a:bodyPr>
            <a:normAutofit fontScale="90000"/>
          </a:bodyPr>
          <a:lstStyle/>
          <a:p>
            <a:pPr eaLnBrk="1" hangingPunct="1">
              <a:defRPr/>
            </a:pPr>
            <a:r>
              <a:rPr lang="fr-FR" sz="4000" dirty="0"/>
              <a:t>Solution</a:t>
            </a:r>
          </a:p>
        </p:txBody>
      </p:sp>
      <p:sp>
        <p:nvSpPr>
          <p:cNvPr id="2" name="Content Placeholder 1">
            <a:extLst>
              <a:ext uri="{FF2B5EF4-FFF2-40B4-BE49-F238E27FC236}">
                <a16:creationId xmlns:a16="http://schemas.microsoft.com/office/drawing/2014/main" id="{97560B2D-4DAE-987A-24E6-ECCC3DCED18E}"/>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D0414377-0AB3-C7C4-41EC-D25961655019}"/>
              </a:ext>
            </a:extLst>
          </p:cNvPr>
          <p:cNvSpPr txBox="1"/>
          <p:nvPr/>
        </p:nvSpPr>
        <p:spPr>
          <a:xfrm>
            <a:off x="338735" y="1504938"/>
            <a:ext cx="11560975" cy="4247317"/>
          </a:xfrm>
          <a:prstGeom prst="rect">
            <a:avLst/>
          </a:prstGeom>
          <a:solidFill>
            <a:schemeClr val="accent1">
              <a:lumMod val="20000"/>
              <a:lumOff val="80000"/>
            </a:schemeClr>
          </a:solidFill>
          <a:ln w="28575">
            <a:solidFill>
              <a:schemeClr val="accent1"/>
            </a:solidFill>
          </a:ln>
        </p:spPr>
        <p:txBody>
          <a:bodyPr wrap="square">
            <a:spAutoFit/>
          </a:bodyPr>
          <a:lstStyle/>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"How many contacts do you want to enter (&lt;20)?"</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a:t>
            </a:r>
            <a:r>
              <a:rPr lang="en-US" sz="1800" dirty="0">
                <a:solidFill>
                  <a:srgbClr val="000000"/>
                </a:solidFill>
                <a:latin typeface="Cascadia Mono" panose="020B0609020000020004" pitchFamily="49" charset="0"/>
              </a:rPr>
              <a:t>, &amp;n);</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(i = 0; i &lt; n; i++)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"name:"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tel</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"email:"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].email);</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fopen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w+b</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"Can not open %s.\n"</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write the entire array into the file </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fwrite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n,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 </a:t>
            </a:r>
            <a:r>
              <a:rPr lang="en-US" sz="1800" dirty="0" err="1">
                <a:solidFill>
                  <a:srgbClr val="A31515"/>
                </a:solidFill>
                <a:latin typeface="Cascadia Mono" panose="020B0609020000020004" pitchFamily="49" charset="0"/>
              </a:rPr>
              <a:t>fwrite</a:t>
            </a:r>
            <a:r>
              <a:rPr lang="en-US" sz="1800" dirty="0">
                <a:solidFill>
                  <a:srgbClr val="A31515"/>
                </a:solidFill>
                <a:latin typeface="Cascadia Mono" panose="020B0609020000020004" pitchFamily="49" charset="0"/>
              </a:rPr>
              <a:t> return code = %d\n"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fclose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3E81B-4E2A-5F0F-F8F8-3A81077B704E}"/>
              </a:ext>
            </a:extLst>
          </p:cNvPr>
          <p:cNvSpPr txBox="1"/>
          <p:nvPr/>
        </p:nvSpPr>
        <p:spPr>
          <a:xfrm>
            <a:off x="4946904" y="2770632"/>
            <a:ext cx="6014723" cy="707886"/>
          </a:xfrm>
          <a:prstGeom prst="rect">
            <a:avLst/>
          </a:prstGeom>
          <a:noFill/>
        </p:spPr>
        <p:txBody>
          <a:bodyPr wrap="none" rtlCol="0">
            <a:spAutoFit/>
          </a:bodyPr>
          <a:lstStyle/>
          <a:p>
            <a:r>
              <a:rPr lang="en-US" sz="4000" dirty="0"/>
              <a:t>Dynamic memory allocation</a:t>
            </a:r>
          </a:p>
        </p:txBody>
      </p:sp>
    </p:spTree>
    <p:extLst>
      <p:ext uri="{BB962C8B-B14F-4D97-AF65-F5344CB8AC3E}">
        <p14:creationId xmlns:p14="http://schemas.microsoft.com/office/powerpoint/2010/main" val="3439108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40</a:t>
            </a:fld>
            <a:endParaRPr lang="zh-CN" altLang="en-US"/>
          </a:p>
        </p:txBody>
      </p:sp>
      <p:sp>
        <p:nvSpPr>
          <p:cNvPr id="183298" name="Rectangle 2"/>
          <p:cNvSpPr>
            <a:spLocks noGrp="1" noChangeArrowheads="1"/>
          </p:cNvSpPr>
          <p:nvPr>
            <p:ph type="title"/>
          </p:nvPr>
        </p:nvSpPr>
        <p:spPr/>
        <p:txBody>
          <a:bodyPr>
            <a:normAutofit fontScale="90000"/>
          </a:bodyPr>
          <a:lstStyle/>
          <a:p>
            <a:pPr eaLnBrk="1" hangingPunct="1">
              <a:defRPr/>
            </a:pPr>
            <a:r>
              <a:rPr lang="fr-FR" sz="4000" dirty="0"/>
              <a:t>Solution</a:t>
            </a:r>
          </a:p>
        </p:txBody>
      </p:sp>
      <p:sp>
        <p:nvSpPr>
          <p:cNvPr id="2" name="Content Placeholder 1">
            <a:extLst>
              <a:ext uri="{FF2B5EF4-FFF2-40B4-BE49-F238E27FC236}">
                <a16:creationId xmlns:a16="http://schemas.microsoft.com/office/drawing/2014/main" id="{D06C1877-CCC4-7C95-3E68-EF5D8046AD8C}"/>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D9898575-2140-C446-63D3-6B695A0BA3D5}"/>
              </a:ext>
            </a:extLst>
          </p:cNvPr>
          <p:cNvSpPr txBox="1"/>
          <p:nvPr/>
        </p:nvSpPr>
        <p:spPr>
          <a:xfrm>
            <a:off x="338736" y="1551839"/>
            <a:ext cx="11356440" cy="4247317"/>
          </a:xfrm>
          <a:prstGeom prst="rect">
            <a:avLst/>
          </a:prstGeom>
          <a:solidFill>
            <a:schemeClr val="accent1">
              <a:lumMod val="20000"/>
              <a:lumOff val="80000"/>
            </a:schemeClr>
          </a:solidFill>
          <a:ln w="28575">
            <a:solidFill>
              <a:schemeClr val="accent1"/>
            </a:solidFill>
          </a:ln>
        </p:spPr>
        <p:txBody>
          <a:bodyPr wrap="square">
            <a:spAutoFit/>
          </a:bodyPr>
          <a:lstStyle/>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//read from this file to array again</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fopen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rb</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"Can not open %s.\n"</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fread</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n,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 </a:t>
            </a:r>
            <a:r>
              <a:rPr lang="en-US" sz="1800" dirty="0" err="1">
                <a:solidFill>
                  <a:srgbClr val="A31515"/>
                </a:solidFill>
                <a:latin typeface="Cascadia Mono" panose="020B0609020000020004" pitchFamily="49" charset="0"/>
              </a:rPr>
              <a:t>fread</a:t>
            </a:r>
            <a:r>
              <a:rPr lang="en-US" sz="1800" dirty="0">
                <a:solidFill>
                  <a:srgbClr val="A31515"/>
                </a:solidFill>
                <a:latin typeface="Cascadia Mono" panose="020B0609020000020004" pitchFamily="49" charset="0"/>
              </a:rPr>
              <a:t> return code = %d\n"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(i = 0; i &lt; n; i++)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].email);</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fclose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41</a:t>
            </a:fld>
            <a:endParaRPr lang="zh-CN" altLang="en-US"/>
          </a:p>
        </p:txBody>
      </p:sp>
      <p:sp>
        <p:nvSpPr>
          <p:cNvPr id="212994" name="Rectangle 2"/>
          <p:cNvSpPr>
            <a:spLocks noGrp="1" noChangeArrowheads="1"/>
          </p:cNvSpPr>
          <p:nvPr>
            <p:ph type="title"/>
          </p:nvPr>
        </p:nvSpPr>
        <p:spPr/>
        <p:txBody>
          <a:bodyPr/>
          <a:lstStyle/>
          <a:p>
            <a:pPr eaLnBrk="1" hangingPunct="1">
              <a:defRPr/>
            </a:pPr>
            <a:r>
              <a:rPr lang="en-US" dirty="0"/>
              <a:t>Exercise</a:t>
            </a:r>
          </a:p>
        </p:txBody>
      </p:sp>
      <p:sp>
        <p:nvSpPr>
          <p:cNvPr id="51203" name="Rectangle 3"/>
          <p:cNvSpPr>
            <a:spLocks noGrp="1" noChangeArrowheads="1"/>
          </p:cNvSpPr>
          <p:nvPr>
            <p:ph sz="quarter" idx="13"/>
          </p:nvPr>
        </p:nvSpPr>
        <p:spPr>
          <a:xfrm>
            <a:off x="338736" y="793668"/>
            <a:ext cx="11514528" cy="4909124"/>
          </a:xfrm>
        </p:spPr>
        <p:txBody>
          <a:bodyPr>
            <a:noAutofit/>
          </a:bodyPr>
          <a:lstStyle/>
          <a:p>
            <a:pPr eaLnBrk="1" hangingPunct="1">
              <a:lnSpc>
                <a:spcPct val="100000"/>
              </a:lnSpc>
              <a:defRPr/>
            </a:pPr>
            <a:r>
              <a:rPr lang="en-US" sz="2400" dirty="0">
                <a:latin typeface="+mn-lt"/>
              </a:rPr>
              <a:t>Exercise 3. Write a program that reads the grade file ('bangdiem.txt' - the result of the exercise on the student list and given grades) and stores the data using dynamic memory allocation, then writes it to a binary file 'grade.dat' (containing an array of structures about students).</a:t>
            </a:r>
          </a:p>
          <a:p>
            <a:pPr eaLnBrk="1" hangingPunct="1">
              <a:lnSpc>
                <a:spcPct val="100000"/>
              </a:lnSpc>
              <a:defRPr/>
            </a:pPr>
            <a:r>
              <a:rPr lang="en-US" sz="2400" dirty="0">
                <a:latin typeface="+mn-lt"/>
              </a:rPr>
              <a:t>The program should: read the 'grade.dat' file and display the grade table on the screen, search for a student based on their student ID, update the grades with new input from the user, and save them to the file.</a:t>
            </a:r>
          </a:p>
          <a:p>
            <a:pPr eaLnBrk="1" hangingPunct="1">
              <a:lnSpc>
                <a:spcPct val="100000"/>
              </a:lnSpc>
              <a:defRPr/>
            </a:pPr>
            <a:r>
              <a:rPr lang="en-US" sz="2400" dirty="0">
                <a:latin typeface="+mn-lt"/>
              </a:rPr>
              <a:t>The program should be designed with an interactive command-line menu:</a:t>
            </a:r>
          </a:p>
          <a:p>
            <a:pPr eaLnBrk="1" hangingPunct="1">
              <a:lnSpc>
                <a:spcPct val="100000"/>
              </a:lnSpc>
              <a:defRPr/>
            </a:pPr>
            <a:r>
              <a:rPr lang="en-US" sz="2400" dirty="0">
                <a:latin typeface="+mn-lt"/>
              </a:rPr>
              <a:t>1. </a:t>
            </a:r>
            <a:r>
              <a:rPr lang="en-US" sz="2400" dirty="0" err="1">
                <a:latin typeface="+mn-lt"/>
              </a:rPr>
              <a:t>TextToDat</a:t>
            </a:r>
            <a:endParaRPr lang="en-US" sz="2400" dirty="0">
              <a:latin typeface="+mn-lt"/>
            </a:endParaRPr>
          </a:p>
          <a:p>
            <a:pPr eaLnBrk="1" hangingPunct="1">
              <a:lnSpc>
                <a:spcPct val="100000"/>
              </a:lnSpc>
              <a:defRPr/>
            </a:pPr>
            <a:r>
              <a:rPr lang="en-US" sz="2400" dirty="0">
                <a:latin typeface="+mn-lt"/>
              </a:rPr>
              <a:t>2. Display Dat file</a:t>
            </a:r>
          </a:p>
          <a:p>
            <a:pPr eaLnBrk="1" hangingPunct="1">
              <a:lnSpc>
                <a:spcPct val="100000"/>
              </a:lnSpc>
              <a:defRPr/>
            </a:pPr>
            <a:r>
              <a:rPr lang="en-US" sz="2400" dirty="0">
                <a:latin typeface="+mn-lt"/>
              </a:rPr>
              <a:t>3. Search and Update</a:t>
            </a:r>
          </a:p>
          <a:p>
            <a:pPr eaLnBrk="1" hangingPunct="1">
              <a:lnSpc>
                <a:spcPct val="100000"/>
              </a:lnSpc>
              <a:defRPr/>
            </a:pPr>
            <a:r>
              <a:rPr lang="en-US" sz="2400" dirty="0">
                <a:latin typeface="+mn-lt"/>
              </a:rPr>
              <a:t>4. Quit.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CF7FD-F8F3-5FFD-2EF0-279ADD46689D}"/>
              </a:ext>
            </a:extLst>
          </p:cNvPr>
          <p:cNvSpPr txBox="1"/>
          <p:nvPr/>
        </p:nvSpPr>
        <p:spPr>
          <a:xfrm>
            <a:off x="4983480" y="2743200"/>
            <a:ext cx="7144905" cy="830997"/>
          </a:xfrm>
          <a:prstGeom prst="rect">
            <a:avLst/>
          </a:prstGeom>
          <a:noFill/>
        </p:spPr>
        <p:txBody>
          <a:bodyPr wrap="none" rtlCol="0">
            <a:spAutoFit/>
          </a:bodyPr>
          <a:lstStyle/>
          <a:p>
            <a:r>
              <a:rPr lang="en-US" sz="4800" dirty="0"/>
              <a:t>Access binary file randomly</a:t>
            </a:r>
          </a:p>
        </p:txBody>
      </p:sp>
    </p:spTree>
    <p:extLst>
      <p:ext uri="{BB962C8B-B14F-4D97-AF65-F5344CB8AC3E}">
        <p14:creationId xmlns:p14="http://schemas.microsoft.com/office/powerpoint/2010/main" val="3286717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43</a:t>
            </a:fld>
            <a:endParaRPr lang="zh-CN" altLang="en-US"/>
          </a:p>
        </p:txBody>
      </p:sp>
      <p:sp>
        <p:nvSpPr>
          <p:cNvPr id="185346" name="Rectangle 2"/>
          <p:cNvSpPr>
            <a:spLocks noGrp="1" noChangeArrowheads="1"/>
          </p:cNvSpPr>
          <p:nvPr>
            <p:ph type="title"/>
          </p:nvPr>
        </p:nvSpPr>
        <p:spPr/>
        <p:txBody>
          <a:bodyPr/>
          <a:lstStyle/>
          <a:p>
            <a:r>
              <a:rPr lang="en-US" sz="2800" dirty="0"/>
              <a:t>Access binary file randomly</a:t>
            </a:r>
          </a:p>
        </p:txBody>
      </p:sp>
      <p:sp>
        <p:nvSpPr>
          <p:cNvPr id="51203" name="Rectangle 3"/>
          <p:cNvSpPr>
            <a:spLocks noGrp="1" noChangeArrowheads="1"/>
          </p:cNvSpPr>
          <p:nvPr>
            <p:ph sz="quarter" idx="13"/>
          </p:nvPr>
        </p:nvSpPr>
        <p:spPr/>
        <p:txBody>
          <a:bodyPr>
            <a:normAutofit/>
          </a:bodyPr>
          <a:lstStyle/>
          <a:p>
            <a:pPr eaLnBrk="1" hangingPunct="1"/>
            <a:r>
              <a:rPr lang="en-US" sz="2400" dirty="0">
                <a:latin typeface="+mn-lt"/>
              </a:rPr>
              <a:t>Using two functions: </a:t>
            </a:r>
            <a:r>
              <a:rPr lang="en-US" sz="2400" dirty="0" err="1">
                <a:latin typeface="+mn-lt"/>
              </a:rPr>
              <a:t>fseek</a:t>
            </a:r>
            <a:r>
              <a:rPr lang="en-US" sz="2400" dirty="0">
                <a:latin typeface="+mn-lt"/>
              </a:rPr>
              <a:t>() and </a:t>
            </a:r>
            <a:r>
              <a:rPr lang="en-US" sz="2400" dirty="0" err="1">
                <a:latin typeface="+mn-lt"/>
              </a:rPr>
              <a:t>ftell</a:t>
            </a:r>
            <a:r>
              <a:rPr lang="en-US" sz="2400" dirty="0">
                <a:latin typeface="+mn-lt"/>
              </a:rPr>
              <a:t>()</a:t>
            </a:r>
          </a:p>
          <a:p>
            <a:pPr eaLnBrk="1" hangingPunct="1"/>
            <a:r>
              <a:rPr lang="en-US" sz="2400" dirty="0" err="1">
                <a:latin typeface="+mn-lt"/>
              </a:rPr>
              <a:t>fseek</a:t>
            </a:r>
            <a:r>
              <a:rPr lang="en-US" sz="2400" dirty="0">
                <a:latin typeface="+mn-lt"/>
              </a:rPr>
              <a:t>(): This function moves the file pointer to a desired location within the file.</a:t>
            </a:r>
          </a:p>
          <a:p>
            <a:pPr eaLnBrk="1" hangingPunct="1"/>
            <a:r>
              <a:rPr lang="en-US" sz="2400" dirty="0" err="1">
                <a:latin typeface="+mn-lt"/>
              </a:rPr>
              <a:t>fseek</a:t>
            </a:r>
            <a:r>
              <a:rPr lang="en-US" sz="2400" dirty="0">
                <a:latin typeface="+mn-lt"/>
              </a:rPr>
              <a:t>(FILE *stream, long offset, int whence);</a:t>
            </a:r>
          </a:p>
          <a:p>
            <a:pPr eaLnBrk="1" hangingPunct="1"/>
            <a:r>
              <a:rPr lang="en-US" sz="2400" dirty="0">
                <a:latin typeface="+mn-lt"/>
              </a:rPr>
              <a:t>Stream: File pointer</a:t>
            </a:r>
          </a:p>
          <a:p>
            <a:pPr eaLnBrk="1" hangingPunct="1"/>
            <a:r>
              <a:rPr lang="en-US" sz="2400" dirty="0">
                <a:latin typeface="+mn-lt"/>
              </a:rPr>
              <a:t>Offset: Length of translation in bytes.</a:t>
            </a:r>
          </a:p>
          <a:p>
            <a:pPr eaLnBrk="1" hangingPunct="1"/>
            <a:r>
              <a:rPr lang="en-US" sz="2400" dirty="0">
                <a:latin typeface="+mn-lt"/>
              </a:rPr>
              <a:t>Whence: Constant indicating the reference point and direction of translation</a:t>
            </a:r>
          </a:p>
          <a:p>
            <a:pPr lvl="1"/>
            <a:r>
              <a:rPr lang="en-US" sz="2200" dirty="0">
                <a:latin typeface="+mn-lt"/>
              </a:rPr>
              <a:t>SEEK_SET: From the beginning of the file, shift towards the end of the file.</a:t>
            </a:r>
          </a:p>
          <a:p>
            <a:pPr lvl="1"/>
            <a:r>
              <a:rPr lang="en-US" sz="2200" dirty="0">
                <a:latin typeface="+mn-lt"/>
              </a:rPr>
              <a:t>SEEK_CUR: From the current file pointer position, shift towards the end of the file.</a:t>
            </a:r>
          </a:p>
          <a:p>
            <a:pPr lvl="1"/>
            <a:r>
              <a:rPr lang="en-US" sz="2200" dirty="0">
                <a:latin typeface="+mn-lt"/>
              </a:rPr>
              <a:t>SEEK_END: From the end of the file, shift towards the beginning of the file</a:t>
            </a:r>
            <a:endParaRPr lang="fr-FR" sz="2200" dirty="0">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44</a:t>
            </a:fld>
            <a:endParaRPr lang="zh-CN" altLang="en-US"/>
          </a:p>
        </p:txBody>
      </p:sp>
      <p:sp>
        <p:nvSpPr>
          <p:cNvPr id="186370" name="Rectangle 2"/>
          <p:cNvSpPr>
            <a:spLocks noGrp="1" noChangeArrowheads="1"/>
          </p:cNvSpPr>
          <p:nvPr>
            <p:ph type="title"/>
          </p:nvPr>
        </p:nvSpPr>
        <p:spPr/>
        <p:txBody>
          <a:bodyPr/>
          <a:lstStyle/>
          <a:p>
            <a:pPr>
              <a:defRPr/>
            </a:pPr>
            <a:r>
              <a:rPr lang="en-US" sz="2800" dirty="0"/>
              <a:t>Access binary file randomly</a:t>
            </a:r>
            <a:endParaRPr lang="fr-FR" dirty="0"/>
          </a:p>
        </p:txBody>
      </p:sp>
      <p:sp>
        <p:nvSpPr>
          <p:cNvPr id="52227" name="Rectangle 3"/>
          <p:cNvSpPr>
            <a:spLocks noGrp="1" noChangeArrowheads="1"/>
          </p:cNvSpPr>
          <p:nvPr>
            <p:ph sz="quarter" idx="13"/>
          </p:nvPr>
        </p:nvSpPr>
        <p:spPr/>
        <p:txBody>
          <a:bodyPr>
            <a:normAutofit/>
          </a:bodyPr>
          <a:lstStyle/>
          <a:p>
            <a:pPr eaLnBrk="1" hangingPunct="1"/>
            <a:r>
              <a:rPr lang="en-US" dirty="0"/>
              <a:t>Function </a:t>
            </a:r>
            <a:r>
              <a:rPr lang="en-US" dirty="0" err="1"/>
              <a:t>ftell</a:t>
            </a:r>
            <a:r>
              <a:rPr lang="en-US" dirty="0"/>
              <a:t>: Provides the current position value of the file pointer.</a:t>
            </a:r>
          </a:p>
          <a:p>
            <a:pPr eaLnBrk="1" hangingPunct="1"/>
            <a:r>
              <a:rPr lang="en-US" dirty="0"/>
              <a:t>Syntax: long </a:t>
            </a:r>
            <a:r>
              <a:rPr lang="en-US" dirty="0" err="1"/>
              <a:t>ftell</a:t>
            </a:r>
            <a:r>
              <a:rPr lang="en-US" dirty="0"/>
              <a:t>(FILE *stream);</a:t>
            </a:r>
          </a:p>
          <a:p>
            <a:pPr eaLnBrk="1" hangingPunct="1"/>
            <a:endParaRPr lang="en-US" dirty="0"/>
          </a:p>
          <a:p>
            <a:pPr eaLnBrk="1" hangingPunct="1"/>
            <a:r>
              <a:rPr lang="en-US" dirty="0"/>
              <a:t>Function rewind(): Sets the file pointer position back to the beginning of the file.</a:t>
            </a:r>
          </a:p>
          <a:p>
            <a:pPr eaLnBrk="1" hangingPunct="1"/>
            <a:r>
              <a:rPr lang="en-US" dirty="0"/>
              <a:t>Syntax: void rewind(FILE *stream);</a:t>
            </a:r>
            <a:endParaRPr lang="fr-F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45</a:t>
            </a:fld>
            <a:endParaRPr lang="zh-CN" altLang="en-US"/>
          </a:p>
        </p:txBody>
      </p:sp>
      <p:sp>
        <p:nvSpPr>
          <p:cNvPr id="180226" name="Rectangle 2"/>
          <p:cNvSpPr>
            <a:spLocks noGrp="1" noChangeArrowheads="1"/>
          </p:cNvSpPr>
          <p:nvPr>
            <p:ph type="title"/>
          </p:nvPr>
        </p:nvSpPr>
        <p:spPr/>
        <p:txBody>
          <a:bodyPr>
            <a:normAutofit fontScale="90000"/>
          </a:bodyPr>
          <a:lstStyle/>
          <a:p>
            <a:pPr eaLnBrk="1" hangingPunct="1">
              <a:defRPr/>
            </a:pPr>
            <a:r>
              <a:rPr lang="en-US" altLang="ja-JP" b="1" dirty="0">
                <a:ea typeface="ＭＳ Ｐゴシック" pitchFamily="34" charset="-128"/>
              </a:rPr>
              <a:t>Example : Read binary file</a:t>
            </a:r>
            <a:endParaRPr lang="fr-FR" dirty="0"/>
          </a:p>
        </p:txBody>
      </p:sp>
      <p:sp>
        <p:nvSpPr>
          <p:cNvPr id="53251" name="Rectangle 3"/>
          <p:cNvSpPr>
            <a:spLocks noGrp="1" noChangeArrowheads="1"/>
          </p:cNvSpPr>
          <p:nvPr>
            <p:ph sz="quarter" idx="13"/>
          </p:nvPr>
        </p:nvSpPr>
        <p:spPr/>
        <p:txBody>
          <a:bodyPr>
            <a:normAutofit/>
          </a:bodyPr>
          <a:lstStyle/>
          <a:p>
            <a:pPr eaLnBrk="1" hangingPunct="1">
              <a:lnSpc>
                <a:spcPct val="90000"/>
              </a:lnSpc>
            </a:pPr>
            <a:endParaRPr lang="en-US" sz="2800" dirty="0"/>
          </a:p>
          <a:p>
            <a:pPr eaLnBrk="1" hangingPunct="1">
              <a:lnSpc>
                <a:spcPct val="90000"/>
              </a:lnSpc>
            </a:pPr>
            <a:r>
              <a:rPr lang="en-US" sz="2400" dirty="0">
                <a:latin typeface="+mn-lt"/>
              </a:rPr>
              <a:t>Example 1. Write a program that reads a specific portion of the contact data stored in the file 'phonebook.dat.' For example, data from the 2nd to the 3rd entry, or from the 3rd to the 6th. Then, modify the value of the email field and rewrite it to the file at the exact extracted positions.</a:t>
            </a:r>
          </a:p>
          <a:p>
            <a:pPr eaLnBrk="1" hangingPunct="1">
              <a:lnSpc>
                <a:spcPct val="90000"/>
              </a:lnSpc>
            </a:pPr>
            <a:endParaRPr lang="en-US" sz="2400" dirty="0">
              <a:latin typeface="+mn-lt"/>
            </a:endParaRPr>
          </a:p>
          <a:p>
            <a:pPr eaLnBrk="1" hangingPunct="1">
              <a:lnSpc>
                <a:spcPct val="90000"/>
              </a:lnSpc>
            </a:pPr>
            <a:r>
              <a:rPr lang="en-US" sz="2400" dirty="0">
                <a:latin typeface="+mn-lt"/>
              </a:rPr>
              <a:t>The program needs to allocate memory to store the correct amount of data read from the file when running the program. For instance, you might require a dynamic array with 4 structure elements to store data from the 3rd to the 6th entry.</a:t>
            </a:r>
            <a:endParaRPr lang="fr-FR" sz="2400" dirty="0">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46</a:t>
            </a:fld>
            <a:endParaRPr lang="zh-CN" altLang="en-US"/>
          </a:p>
        </p:txBody>
      </p:sp>
      <p:sp>
        <p:nvSpPr>
          <p:cNvPr id="188418" name="Rectangle 2"/>
          <p:cNvSpPr>
            <a:spLocks noGrp="1" noChangeArrowheads="1"/>
          </p:cNvSpPr>
          <p:nvPr>
            <p:ph type="title"/>
          </p:nvPr>
        </p:nvSpPr>
        <p:spPr/>
        <p:txBody>
          <a:bodyPr>
            <a:normAutofit fontScale="90000"/>
          </a:bodyPr>
          <a:lstStyle/>
          <a:p>
            <a:pPr algn="l" eaLnBrk="1" hangingPunct="1">
              <a:defRPr/>
            </a:pPr>
            <a:r>
              <a:rPr lang="fr-FR" sz="4000" dirty="0"/>
              <a:t>Solution</a:t>
            </a:r>
          </a:p>
        </p:txBody>
      </p:sp>
      <p:sp>
        <p:nvSpPr>
          <p:cNvPr id="2" name="Content Placeholder 1">
            <a:extLst>
              <a:ext uri="{FF2B5EF4-FFF2-40B4-BE49-F238E27FC236}">
                <a16:creationId xmlns:a16="http://schemas.microsoft.com/office/drawing/2014/main" id="{9758B6B6-9A55-8C5A-60BB-65102778126E}"/>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4D0CE4AD-944A-5670-95EE-51A4AFA7544F}"/>
              </a:ext>
            </a:extLst>
          </p:cNvPr>
          <p:cNvSpPr txBox="1"/>
          <p:nvPr/>
        </p:nvSpPr>
        <p:spPr>
          <a:xfrm>
            <a:off x="338736" y="1120101"/>
            <a:ext cx="11649048" cy="4801314"/>
          </a:xfrm>
          <a:prstGeom prst="rect">
            <a:avLst/>
          </a:prstGeom>
          <a:solidFill>
            <a:schemeClr val="accent1">
              <a:lumMod val="20000"/>
              <a:lumOff val="80000"/>
            </a:schemeClr>
          </a:solidFill>
          <a:ln w="28575">
            <a:solidFill>
              <a:schemeClr val="tx1"/>
            </a:solidFill>
          </a:ln>
        </p:spPr>
        <p:txBody>
          <a:bodyPr wrap="square">
            <a:spAutoFit/>
          </a:bodyPr>
          <a:lstStyle/>
          <a:p>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stdio.h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stdlib.h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err="1">
                <a:solidFill>
                  <a:srgbClr val="0000FF"/>
                </a:solidFill>
                <a:latin typeface="Cascadia Mono" panose="020B0609020000020004" pitchFamily="49" charset="0"/>
              </a:rPr>
              <a:t>enum</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SUCCESS</a:t>
            </a:r>
            <a:r>
              <a:rPr lang="en-US" sz="1800" dirty="0">
                <a:solidFill>
                  <a:srgbClr val="000000"/>
                </a:solidFill>
                <a:latin typeface="Cascadia Mono" panose="020B0609020000020004" pitchFamily="49" charset="0"/>
              </a:rPr>
              <a:t>,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 };</a:t>
            </a:r>
          </a:p>
          <a:p>
            <a:r>
              <a:rPr lang="en-US" sz="1800" dirty="0">
                <a:solidFill>
                  <a:srgbClr val="808080"/>
                </a:solidFill>
                <a:latin typeface="Cascadia Mono" panose="020B0609020000020004" pitchFamily="49" charset="0"/>
              </a:rPr>
              <a:t>#define</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MAX_ELEMENT</a:t>
            </a:r>
            <a:r>
              <a:rPr lang="en-US" sz="1800" dirty="0">
                <a:solidFill>
                  <a:srgbClr val="000000"/>
                </a:solidFill>
                <a:latin typeface="Cascadia Mono" panose="020B0609020000020004" pitchFamily="49" charset="0"/>
              </a:rPr>
              <a:t>  20</a:t>
            </a:r>
          </a:p>
          <a:p>
            <a:r>
              <a:rPr lang="en-US" sz="1800" dirty="0">
                <a:solidFill>
                  <a:srgbClr val="008000"/>
                </a:solidFill>
                <a:latin typeface="Cascadia Mono" panose="020B0609020000020004" pitchFamily="49" charset="0"/>
              </a:rPr>
              <a:t>// the phone book structure</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typedef</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struct</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name[20];</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[11];</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char</a:t>
            </a:r>
            <a:r>
              <a:rPr lang="en-US" sz="1800" dirty="0">
                <a:solidFill>
                  <a:srgbClr val="000000"/>
                </a:solidFill>
                <a:latin typeface="Cascadia Mono" panose="020B0609020000020004" pitchFamily="49" charset="0"/>
              </a:rPr>
              <a:t> email[25];</a:t>
            </a:r>
          </a:p>
          <a:p>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FILE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n,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return code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SUCCESS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"Read from 2sd data to 3rd data \n"</a:t>
            </a:r>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47</a:t>
            </a:fld>
            <a:endParaRPr lang="zh-CN" altLang="en-US"/>
          </a:p>
        </p:txBody>
      </p:sp>
      <p:sp>
        <p:nvSpPr>
          <p:cNvPr id="189442" name="Rectangle 2"/>
          <p:cNvSpPr>
            <a:spLocks noGrp="1" noChangeArrowheads="1"/>
          </p:cNvSpPr>
          <p:nvPr>
            <p:ph type="title"/>
          </p:nvPr>
        </p:nvSpPr>
        <p:spPr/>
        <p:txBody>
          <a:bodyPr>
            <a:normAutofit fontScale="90000"/>
          </a:bodyPr>
          <a:lstStyle/>
          <a:p>
            <a:pPr algn="l" eaLnBrk="1" hangingPunct="1">
              <a:defRPr/>
            </a:pPr>
            <a:r>
              <a:rPr lang="fr-FR" sz="4000" dirty="0"/>
              <a:t>Solution</a:t>
            </a:r>
          </a:p>
        </p:txBody>
      </p:sp>
      <p:sp>
        <p:nvSpPr>
          <p:cNvPr id="2" name="Content Placeholder 1">
            <a:extLst>
              <a:ext uri="{FF2B5EF4-FFF2-40B4-BE49-F238E27FC236}">
                <a16:creationId xmlns:a16="http://schemas.microsoft.com/office/drawing/2014/main" id="{103FC7E6-674A-5CA5-D738-1D0A3B4ACF63}"/>
              </a:ext>
            </a:extLst>
          </p:cNvPr>
          <p:cNvSpPr>
            <a:spLocks noGrp="1"/>
          </p:cNvSpPr>
          <p:nvPr>
            <p:ph sz="quarter" idx="13"/>
          </p:nvPr>
        </p:nvSpPr>
        <p:spPr/>
        <p:txBody>
          <a:bodyPr/>
          <a:lstStyle/>
          <a:p>
            <a:endParaRPr lang="en-US"/>
          </a:p>
        </p:txBody>
      </p:sp>
      <p:sp>
        <p:nvSpPr>
          <p:cNvPr id="6" name="TextBox 5">
            <a:extLst>
              <a:ext uri="{FF2B5EF4-FFF2-40B4-BE49-F238E27FC236}">
                <a16:creationId xmlns:a16="http://schemas.microsoft.com/office/drawing/2014/main" id="{F2DF4BA8-8997-B612-7CA7-649C2BDAD4F7}"/>
              </a:ext>
            </a:extLst>
          </p:cNvPr>
          <p:cNvSpPr txBox="1"/>
          <p:nvPr/>
        </p:nvSpPr>
        <p:spPr>
          <a:xfrm>
            <a:off x="338736" y="1120101"/>
            <a:ext cx="11514528" cy="4801314"/>
          </a:xfrm>
          <a:prstGeom prst="rect">
            <a:avLst/>
          </a:prstGeom>
          <a:solidFill>
            <a:schemeClr val="accent1">
              <a:lumMod val="20000"/>
              <a:lumOff val="80000"/>
            </a:schemeClr>
          </a:solidFill>
          <a:ln w="28575">
            <a:solidFill>
              <a:schemeClr val="tx1"/>
            </a:solidFill>
          </a:ln>
        </p:spPr>
        <p:txBody>
          <a:bodyPr wrap="square">
            <a:spAutoFit/>
          </a:bodyPr>
          <a:lstStyle/>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fopen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r+b</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"Can not open %s.\n"</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"phonebook.dat"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 =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Memory allocation</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*)malloc(2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"Memory allocation failed!\n"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fseek</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1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SEEK_SET</a:t>
            </a:r>
            <a:r>
              <a:rPr lang="en-US" sz="1800" dirty="0">
                <a:solidFill>
                  <a:srgbClr val="000000"/>
                </a:solidFill>
                <a:latin typeface="Cascadia Mono" panose="020B0609020000020004" pitchFamily="49" charset="0"/>
              </a:rPr>
              <a:t>) != 0)</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Fseek</a:t>
            </a:r>
            <a:r>
              <a:rPr lang="en-US" sz="1800" dirty="0">
                <a:solidFill>
                  <a:srgbClr val="A31515"/>
                </a:solidFill>
                <a:latin typeface="Cascadia Mono" panose="020B0609020000020004" pitchFamily="49" charset="0"/>
              </a:rPr>
              <a:t> failed!\n"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a:solidFill>
                  <a:srgbClr val="2F4F4F"/>
                </a:solidFill>
                <a:latin typeface="Cascadia Mono" panose="020B0609020000020004" pitchFamily="49" charset="0"/>
              </a:rPr>
              <a:t>FAIL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fread</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2,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48</a:t>
            </a:fld>
            <a:endParaRPr lang="zh-CN" altLang="en-US"/>
          </a:p>
        </p:txBody>
      </p:sp>
      <p:sp>
        <p:nvSpPr>
          <p:cNvPr id="190466" name="Rectangle 2"/>
          <p:cNvSpPr>
            <a:spLocks noGrp="1" noChangeArrowheads="1"/>
          </p:cNvSpPr>
          <p:nvPr>
            <p:ph type="title"/>
          </p:nvPr>
        </p:nvSpPr>
        <p:spPr/>
        <p:txBody>
          <a:bodyPr>
            <a:normAutofit fontScale="90000"/>
          </a:bodyPr>
          <a:lstStyle/>
          <a:p>
            <a:pPr algn="l" eaLnBrk="1" hangingPunct="1">
              <a:defRPr/>
            </a:pPr>
            <a:r>
              <a:rPr lang="fr-FR" sz="4000" dirty="0"/>
              <a:t>Solution</a:t>
            </a:r>
          </a:p>
        </p:txBody>
      </p:sp>
      <p:sp>
        <p:nvSpPr>
          <p:cNvPr id="2" name="Content Placeholder 1">
            <a:extLst>
              <a:ext uri="{FF2B5EF4-FFF2-40B4-BE49-F238E27FC236}">
                <a16:creationId xmlns:a16="http://schemas.microsoft.com/office/drawing/2014/main" id="{35A88E3F-9534-22D0-577C-4B7F576EFF06}"/>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AD5D88C8-0D36-5A99-988A-989AFB96D8DC}"/>
              </a:ext>
            </a:extLst>
          </p:cNvPr>
          <p:cNvSpPr txBox="1"/>
          <p:nvPr/>
        </p:nvSpPr>
        <p:spPr>
          <a:xfrm>
            <a:off x="338736" y="1397099"/>
            <a:ext cx="11365584" cy="4247317"/>
          </a:xfrm>
          <a:prstGeom prst="rect">
            <a:avLst/>
          </a:prstGeom>
          <a:solidFill>
            <a:schemeClr val="accent1">
              <a:lumMod val="20000"/>
              <a:lumOff val="80000"/>
            </a:schemeClr>
          </a:solidFill>
          <a:ln w="28575">
            <a:solidFill>
              <a:schemeClr val="accent1"/>
            </a:solidFill>
          </a:ln>
        </p:spPr>
        <p:txBody>
          <a:bodyPr wrap="square">
            <a:spAutoFit/>
          </a:bodyPr>
          <a:lstStyle/>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(i = 0; i &lt; 2; i++)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].email);</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Modifying some data</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[1].name, </a:t>
            </a:r>
            <a:r>
              <a:rPr lang="en-US" sz="1800" dirty="0">
                <a:solidFill>
                  <a:srgbClr val="A31515"/>
                </a:solidFill>
                <a:latin typeface="Cascadia Mono" panose="020B0609020000020004" pitchFamily="49" charset="0"/>
              </a:rPr>
              <a:t>"Lan Hoa"</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[1].</a:t>
            </a:r>
            <a:r>
              <a:rPr lang="en-US" sz="1800" dirty="0" err="1">
                <a:solidFill>
                  <a:srgbClr val="000000"/>
                </a:solidFill>
                <a:latin typeface="Cascadia Mono" panose="020B0609020000020004" pitchFamily="49" charset="0"/>
              </a:rPr>
              <a:t>tel</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"0923456"</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strcpy</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[1].email, </a:t>
            </a:r>
            <a:r>
              <a:rPr lang="en-US" sz="1800" dirty="0">
                <a:solidFill>
                  <a:srgbClr val="A31515"/>
                </a:solidFill>
                <a:latin typeface="Cascadia Mono" panose="020B0609020000020004" pitchFamily="49" charset="0"/>
              </a:rPr>
              <a:t>"lovelybuffalo@hut.edu.vn"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fseek</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1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SEEK_SET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fwrite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phoneaddress</a:t>
            </a:r>
            <a:r>
              <a:rPr lang="en-US" sz="1800" dirty="0">
                <a:solidFill>
                  <a:srgbClr val="000000"/>
                </a:solidFill>
                <a:latin typeface="Cascadia Mono" panose="020B0609020000020004" pitchFamily="49" charset="0"/>
              </a:rPr>
              <a:t>), 2, </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 </a:t>
            </a:r>
            <a:r>
              <a:rPr lang="en-US" sz="1800" dirty="0" err="1">
                <a:solidFill>
                  <a:srgbClr val="A31515"/>
                </a:solidFill>
                <a:latin typeface="Cascadia Mono" panose="020B0609020000020004" pitchFamily="49" charset="0"/>
              </a:rPr>
              <a:t>fwrite</a:t>
            </a:r>
            <a:r>
              <a:rPr lang="en-US" sz="1800" dirty="0">
                <a:solidFill>
                  <a:srgbClr val="A31515"/>
                </a:solidFill>
                <a:latin typeface="Cascadia Mono" panose="020B0609020000020004" pitchFamily="49" charset="0"/>
              </a:rPr>
              <a:t> return code = %d\n"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irc</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fclose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fp</a:t>
            </a:r>
            <a:r>
              <a:rPr lang="en-US" sz="1800" dirty="0">
                <a:solidFill>
                  <a:srgbClr val="000000"/>
                </a:solidFill>
                <a:latin typeface="Cascadia Mono" panose="020B0609020000020004" pitchFamily="49" charset="0"/>
              </a:rPr>
              <a:t>); free(</a:t>
            </a:r>
            <a:r>
              <a:rPr lang="en-US" sz="1800" dirty="0" err="1">
                <a:solidFill>
                  <a:srgbClr val="000000"/>
                </a:solidFill>
                <a:latin typeface="Cascadia Mono" panose="020B0609020000020004" pitchFamily="49" charset="0"/>
              </a:rPr>
              <a:t>phonearr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reval</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49</a:t>
            </a:fld>
            <a:endParaRPr lang="zh-CN" altLang="en-US"/>
          </a:p>
        </p:txBody>
      </p:sp>
      <p:sp>
        <p:nvSpPr>
          <p:cNvPr id="2" name="Title 1"/>
          <p:cNvSpPr>
            <a:spLocks noGrp="1"/>
          </p:cNvSpPr>
          <p:nvPr>
            <p:ph type="title"/>
          </p:nvPr>
        </p:nvSpPr>
        <p:spPr/>
        <p:txBody>
          <a:bodyPr/>
          <a:lstStyle/>
          <a:p>
            <a:pPr>
              <a:defRPr/>
            </a:pPr>
            <a:r>
              <a:rPr lang="en-US" dirty="0"/>
              <a:t>Exercise </a:t>
            </a:r>
          </a:p>
        </p:txBody>
      </p:sp>
      <p:sp>
        <p:nvSpPr>
          <p:cNvPr id="3" name="Content Placeholder 2"/>
          <p:cNvSpPr>
            <a:spLocks noGrp="1"/>
          </p:cNvSpPr>
          <p:nvPr>
            <p:ph sz="quarter" idx="13"/>
          </p:nvPr>
        </p:nvSpPr>
        <p:spPr>
          <a:xfrm>
            <a:off x="338736" y="1380744"/>
            <a:ext cx="11514528" cy="4587224"/>
          </a:xfrm>
        </p:spPr>
        <p:txBody>
          <a:bodyPr>
            <a:normAutofit/>
          </a:bodyPr>
          <a:lstStyle/>
          <a:p>
            <a:pPr algn="l"/>
            <a:r>
              <a:rPr lang="en-US" dirty="0"/>
              <a:t>Exercise  1. </a:t>
            </a:r>
            <a:r>
              <a:rPr lang="en-US" b="0" i="0" dirty="0">
                <a:effectLst/>
                <a:latin typeface="Söhne"/>
              </a:rPr>
              <a:t>Write a program to convert data from a Vietnamese-English dictionary from text format to binary.</a:t>
            </a:r>
          </a:p>
          <a:p>
            <a:pPr algn="l"/>
            <a:r>
              <a:rPr lang="en-US" b="0" i="0" dirty="0">
                <a:effectLst/>
                <a:latin typeface="Söhne"/>
              </a:rPr>
              <a:t>The data is available at: </a:t>
            </a:r>
            <a:r>
              <a:rPr lang="en-US" b="0" i="0" u="none" strike="noStrike" dirty="0">
                <a:effectLst/>
                <a:latin typeface="Söhne"/>
                <a:hlinkClick r:id="rId2"/>
              </a:rPr>
              <a:t>http://www.denisowski.org/Vietnamese/vnedict.txt</a:t>
            </a:r>
            <a:endParaRPr lang="en-US" b="0" i="0" u="none" strike="noStrike" dirty="0">
              <a:effectLst/>
              <a:latin typeface="Söhne"/>
            </a:endParaRPr>
          </a:p>
          <a:p>
            <a:pPr lvl="1">
              <a:defRPr/>
            </a:pPr>
            <a:r>
              <a:rPr lang="en-US" dirty="0" err="1"/>
              <a:t>Miên</a:t>
            </a:r>
            <a:r>
              <a:rPr lang="en-US" dirty="0"/>
              <a:t> </a:t>
            </a:r>
            <a:r>
              <a:rPr lang="en-US" dirty="0" err="1"/>
              <a:t>Đất</a:t>
            </a:r>
            <a:r>
              <a:rPr lang="en-US" dirty="0"/>
              <a:t> </a:t>
            </a:r>
            <a:r>
              <a:rPr lang="en-US" dirty="0" err="1"/>
              <a:t>Hứa</a:t>
            </a:r>
            <a:r>
              <a:rPr lang="en-US" dirty="0"/>
              <a:t> : the Promised Land </a:t>
            </a:r>
          </a:p>
          <a:p>
            <a:pPr lvl="1">
              <a:defRPr/>
            </a:pPr>
            <a:r>
              <a:rPr lang="en-US" dirty="0" err="1"/>
              <a:t>Miến</a:t>
            </a:r>
            <a:r>
              <a:rPr lang="en-US" dirty="0"/>
              <a:t> : Burma (short for </a:t>
            </a:r>
            <a:r>
              <a:rPr lang="en-US" dirty="0" err="1"/>
              <a:t>Miến</a:t>
            </a:r>
            <a:r>
              <a:rPr lang="en-US" dirty="0"/>
              <a:t> </a:t>
            </a:r>
            <a:r>
              <a:rPr lang="en-US" dirty="0" err="1"/>
              <a:t>Điện</a:t>
            </a:r>
            <a:r>
              <a:rPr lang="en-US" dirty="0"/>
              <a:t>) </a:t>
            </a:r>
          </a:p>
          <a:p>
            <a:pPr lvl="1">
              <a:defRPr/>
            </a:pPr>
            <a:r>
              <a:rPr lang="en-US" dirty="0" err="1"/>
              <a:t>Miến</a:t>
            </a:r>
            <a:r>
              <a:rPr lang="en-US" dirty="0"/>
              <a:t> </a:t>
            </a:r>
            <a:r>
              <a:rPr lang="en-US" dirty="0" err="1"/>
              <a:t>Điện</a:t>
            </a:r>
            <a:r>
              <a:rPr lang="en-US" dirty="0"/>
              <a:t> : Burma </a:t>
            </a:r>
          </a:p>
          <a:p>
            <a:pPr lvl="1">
              <a:defRPr/>
            </a:pPr>
            <a:r>
              <a:rPr lang="en-US" dirty="0" err="1"/>
              <a:t>Miền</a:t>
            </a:r>
            <a:r>
              <a:rPr lang="en-US" dirty="0"/>
              <a:t> Trung : Central Vietnam</a:t>
            </a:r>
            <a:endParaRPr lang="en-US" b="0" i="0" dirty="0">
              <a:effectLst/>
              <a:latin typeface="Söhne"/>
            </a:endParaRPr>
          </a:p>
          <a:p>
            <a:pPr algn="l"/>
            <a:r>
              <a:rPr lang="en-US" b="0" i="0" dirty="0">
                <a:effectLst/>
                <a:latin typeface="Söhne"/>
              </a:rPr>
              <a:t>Afterward, the program should read the data from the binary file, prompt the user for the starting and ending positions of the entries, and display the words located at these positions in the dictionary.</a:t>
            </a:r>
            <a:endParaRPr lang="en-US" dirty="0"/>
          </a:p>
          <a:p>
            <a:pPr>
              <a:defRPr/>
            </a:pPr>
            <a:endParaRPr lang="en-US" dirty="0"/>
          </a:p>
          <a:p>
            <a:pPr>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5</a:t>
            </a:fld>
            <a:endParaRPr lang="zh-CN" altLang="en-US"/>
          </a:p>
        </p:txBody>
      </p:sp>
      <p:sp>
        <p:nvSpPr>
          <p:cNvPr id="147458" name="Rectangle 2"/>
          <p:cNvSpPr>
            <a:spLocks noGrp="1" noChangeArrowheads="1"/>
          </p:cNvSpPr>
          <p:nvPr>
            <p:ph type="title"/>
          </p:nvPr>
        </p:nvSpPr>
        <p:spPr/>
        <p:txBody>
          <a:bodyPr/>
          <a:lstStyle/>
          <a:p>
            <a:pPr eaLnBrk="1" hangingPunct="1">
              <a:defRPr/>
            </a:pPr>
            <a:r>
              <a:rPr lang="en-US" dirty="0"/>
              <a:t>Dynamic memory allocation</a:t>
            </a:r>
          </a:p>
        </p:txBody>
      </p:sp>
      <p:sp>
        <p:nvSpPr>
          <p:cNvPr id="5123" name="Rectangle 3"/>
          <p:cNvSpPr>
            <a:spLocks noGrp="1" noChangeArrowheads="1"/>
          </p:cNvSpPr>
          <p:nvPr>
            <p:ph sz="quarter" idx="13"/>
          </p:nvPr>
        </p:nvSpPr>
        <p:spPr/>
        <p:txBody>
          <a:bodyPr/>
          <a:lstStyle/>
          <a:p>
            <a:pPr eaLnBrk="1" hangingPunct="1">
              <a:lnSpc>
                <a:spcPct val="80000"/>
              </a:lnSpc>
            </a:pPr>
            <a:r>
              <a:rPr lang="en-US" sz="2400" dirty="0">
                <a:latin typeface="+mn-lt"/>
              </a:rPr>
              <a:t>Regular arrays have a fixed size used to store a maximum number of elements known at compile time. This size cannot be changed after the program is created. However, we can't always know in advance how many elements the program will need to work with.</a:t>
            </a:r>
          </a:p>
          <a:p>
            <a:pPr eaLnBrk="1" hangingPunct="1">
              <a:lnSpc>
                <a:spcPct val="80000"/>
              </a:lnSpc>
            </a:pPr>
            <a:endParaRPr lang="en-US" sz="2400" dirty="0">
              <a:latin typeface="+mn-lt"/>
            </a:endParaRPr>
          </a:p>
          <a:p>
            <a:pPr eaLnBrk="1" hangingPunct="1">
              <a:lnSpc>
                <a:spcPct val="80000"/>
              </a:lnSpc>
            </a:pPr>
            <a:r>
              <a:rPr lang="en-US" sz="2400" dirty="0">
                <a:latin typeface="+mn-lt"/>
              </a:rPr>
              <a:t>Dynamic memory allocation technique</a:t>
            </a:r>
          </a:p>
          <a:p>
            <a:pPr lvl="1">
              <a:lnSpc>
                <a:spcPct val="80000"/>
              </a:lnSpc>
            </a:pPr>
            <a:r>
              <a:rPr lang="en-US" sz="2200" dirty="0">
                <a:latin typeface="+mn-lt"/>
              </a:rPr>
              <a:t>Request the system to allocate memory at runtime</a:t>
            </a:r>
          </a:p>
          <a:p>
            <a:pPr lvl="1">
              <a:lnSpc>
                <a:spcPct val="80000"/>
              </a:lnSpc>
            </a:pPr>
            <a:r>
              <a:rPr lang="en-US" sz="2200" dirty="0">
                <a:latin typeface="+mn-lt"/>
              </a:rPr>
              <a:t>The allocated memory is managed by a pointer</a:t>
            </a:r>
            <a:endParaRPr lang="en-US" sz="2200" dirty="0">
              <a:solidFill>
                <a:srgbClr val="FF0000"/>
              </a:solidFill>
              <a:latin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50</a:t>
            </a:fld>
            <a:endParaRPr lang="zh-CN" altLang="en-US"/>
          </a:p>
        </p:txBody>
      </p:sp>
      <p:sp>
        <p:nvSpPr>
          <p:cNvPr id="215042" name="Rectangle 2"/>
          <p:cNvSpPr>
            <a:spLocks noGrp="1" noChangeArrowheads="1"/>
          </p:cNvSpPr>
          <p:nvPr>
            <p:ph type="title"/>
          </p:nvPr>
        </p:nvSpPr>
        <p:spPr/>
        <p:txBody>
          <a:bodyPr>
            <a:normAutofit fontScale="90000"/>
          </a:bodyPr>
          <a:lstStyle/>
          <a:p>
            <a:pPr eaLnBrk="1" hangingPunct="1">
              <a:defRPr/>
            </a:pPr>
            <a:r>
              <a:rPr lang="en-US" dirty="0"/>
              <a:t>Exercise </a:t>
            </a:r>
            <a:r>
              <a:rPr lang="fr-FR" dirty="0"/>
              <a:t>: Phone information management</a:t>
            </a:r>
          </a:p>
        </p:txBody>
      </p:sp>
      <p:sp>
        <p:nvSpPr>
          <p:cNvPr id="215043" name="Rectangle 3"/>
          <p:cNvSpPr>
            <a:spLocks noGrp="1" noChangeArrowheads="1"/>
          </p:cNvSpPr>
          <p:nvPr>
            <p:ph sz="quarter" idx="13"/>
          </p:nvPr>
        </p:nvSpPr>
        <p:spPr/>
        <p:txBody>
          <a:bodyPr>
            <a:noAutofit/>
          </a:bodyPr>
          <a:lstStyle/>
          <a:p>
            <a:pPr>
              <a:defRPr/>
            </a:pPr>
            <a:r>
              <a:rPr lang="en-US" sz="2200" dirty="0">
                <a:latin typeface="+mn-lt"/>
              </a:rPr>
              <a:t>Exercise 2. Managing mobile phone specifications</a:t>
            </a:r>
          </a:p>
          <a:p>
            <a:pPr>
              <a:defRPr/>
            </a:pPr>
            <a:r>
              <a:rPr lang="en-US" sz="2200" dirty="0">
                <a:latin typeface="+mn-lt"/>
              </a:rPr>
              <a:t>From the websites of mobile phone showrooms, create a text file named PhoneDB.txt containing information about at least 20 recent phone models such as iPhone, Samsung, Oppo, Huawei, each on a separate line, following this format:</a:t>
            </a:r>
          </a:p>
          <a:p>
            <a:pPr>
              <a:defRPr/>
            </a:pPr>
            <a:r>
              <a:rPr lang="en-US" sz="2200" dirty="0">
                <a:latin typeface="+mn-lt"/>
              </a:rPr>
              <a:t>Model Memory Space (GB) Screen Size (inches) Price</a:t>
            </a:r>
          </a:p>
          <a:p>
            <a:pPr>
              <a:defRPr/>
            </a:pPr>
            <a:r>
              <a:rPr lang="en-US" sz="2200" dirty="0">
                <a:latin typeface="+mn-lt"/>
              </a:rPr>
              <a:t>Write a program with the following menu interface:</a:t>
            </a:r>
          </a:p>
          <a:p>
            <a:pPr lvl="1">
              <a:defRPr/>
            </a:pPr>
            <a:r>
              <a:rPr lang="en-US" sz="2000" dirty="0">
                <a:latin typeface="+mn-lt"/>
              </a:rPr>
              <a:t>Import DB from text: Read the file PhoneDB.txt and convert it into the binary format PhoneDB.dat using dynamic memory allocation techniques.</a:t>
            </a:r>
          </a:p>
          <a:p>
            <a:pPr lvl="1">
              <a:defRPr/>
            </a:pPr>
            <a:r>
              <a:rPr lang="en-US" sz="2000" dirty="0">
                <a:latin typeface="+mn-lt"/>
              </a:rPr>
              <a:t>Import from DB: Read data from the file PhoneDB.dat and load it into the program's memory. Allow users to choose between two read modes: reading the entire database and reading a portion (specify the start and end positions of the record).</a:t>
            </a:r>
          </a:p>
          <a:p>
            <a:pPr lvl="1">
              <a:defRPr/>
            </a:pPr>
            <a:r>
              <a:rPr lang="en-US" sz="2000" dirty="0">
                <a:latin typeface="+mn-lt"/>
              </a:rPr>
              <a:t>Print All Database: Display information about the phone models on the screen, with each model on a separate line and columns aligned.</a:t>
            </a:r>
          </a:p>
          <a:p>
            <a:pPr lvl="1">
              <a:defRPr/>
            </a:pPr>
            <a:r>
              <a:rPr lang="en-US" sz="2000" dirty="0">
                <a:latin typeface="+mn-lt"/>
              </a:rPr>
              <a:t>Search by phone by Phone Model: Search for a phone based on the model entered by the user.</a:t>
            </a:r>
          </a:p>
          <a:p>
            <a:pPr lvl="1">
              <a:defRPr/>
            </a:pPr>
            <a:r>
              <a:rPr lang="en-US" sz="2000" dirty="0">
                <a:latin typeface="+mn-lt"/>
              </a:rPr>
              <a:t>Exit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51</a:t>
            </a:fld>
            <a:endParaRPr lang="zh-CN" altLang="en-US"/>
          </a:p>
        </p:txBody>
      </p:sp>
      <p:sp>
        <p:nvSpPr>
          <p:cNvPr id="214018" name="Rectangle 2"/>
          <p:cNvSpPr>
            <a:spLocks noGrp="1" noChangeArrowheads="1"/>
          </p:cNvSpPr>
          <p:nvPr>
            <p:ph type="title"/>
          </p:nvPr>
        </p:nvSpPr>
        <p:spPr/>
        <p:txBody>
          <a:bodyPr>
            <a:normAutofit fontScale="90000"/>
          </a:bodyPr>
          <a:lstStyle/>
          <a:p>
            <a:pPr eaLnBrk="1" hangingPunct="1">
              <a:defRPr/>
            </a:pPr>
            <a:r>
              <a:rPr lang="en-US" dirty="0"/>
              <a:t>Exercise : </a:t>
            </a:r>
            <a:r>
              <a:rPr lang="en-US" sz="2800" dirty="0">
                <a:latin typeface="+mn-lt"/>
              </a:rPr>
              <a:t>Split and merge File</a:t>
            </a:r>
            <a:endParaRPr lang="en-US" dirty="0"/>
          </a:p>
        </p:txBody>
      </p:sp>
      <p:sp>
        <p:nvSpPr>
          <p:cNvPr id="60419" name="Rectangle 3"/>
          <p:cNvSpPr>
            <a:spLocks noGrp="1" noChangeArrowheads="1"/>
          </p:cNvSpPr>
          <p:nvPr>
            <p:ph sz="quarter" idx="13"/>
          </p:nvPr>
        </p:nvSpPr>
        <p:spPr/>
        <p:txBody>
          <a:bodyPr>
            <a:noAutofit/>
          </a:bodyPr>
          <a:lstStyle/>
          <a:p>
            <a:pPr>
              <a:lnSpc>
                <a:spcPct val="120000"/>
              </a:lnSpc>
              <a:defRPr/>
            </a:pPr>
            <a:r>
              <a:rPr lang="en-US" sz="2200" dirty="0">
                <a:latin typeface="+mn-lt"/>
              </a:rPr>
              <a:t>Exercise 3. Split and merge File</a:t>
            </a:r>
            <a:br>
              <a:rPr lang="en-US" sz="2200" dirty="0">
                <a:latin typeface="+mn-lt"/>
              </a:rPr>
            </a:br>
            <a:r>
              <a:rPr lang="en-US" sz="2200" dirty="0">
                <a:latin typeface="+mn-lt"/>
              </a:rPr>
              <a:t>Using the phonebook.dat file (result of the previous Lab exercise) containing at least 20 contact numbers, write the following programs:</a:t>
            </a:r>
          </a:p>
          <a:p>
            <a:pPr lvl="1">
              <a:lnSpc>
                <a:spcPct val="120000"/>
              </a:lnSpc>
              <a:defRPr/>
            </a:pPr>
            <a:r>
              <a:rPr lang="en-US" sz="2000" dirty="0">
                <a:latin typeface="+mn-lt"/>
              </a:rPr>
              <a:t>The '</a:t>
            </a:r>
            <a:r>
              <a:rPr lang="en-US" sz="2000" dirty="0" err="1">
                <a:latin typeface="+mn-lt"/>
              </a:rPr>
              <a:t>filesplit</a:t>
            </a:r>
            <a:r>
              <a:rPr lang="en-US" sz="2000" dirty="0">
                <a:latin typeface="+mn-lt"/>
              </a:rPr>
              <a:t>' program takes two arguments: the source file name (.</a:t>
            </a:r>
            <a:r>
              <a:rPr lang="en-US" sz="2000" dirty="0" err="1">
                <a:latin typeface="+mn-lt"/>
              </a:rPr>
              <a:t>dat</a:t>
            </a:r>
            <a:r>
              <a:rPr lang="en-US" sz="2000" dirty="0">
                <a:latin typeface="+mn-lt"/>
              </a:rPr>
              <a:t>) and an integer N, and the names of two result files. It will split the source file into two files. The first file contains the first N contact numbers, and the second file contains the remaining contact numbers. For example:</a:t>
            </a:r>
          </a:p>
          <a:p>
            <a:pPr lvl="1">
              <a:lnSpc>
                <a:spcPct val="120000"/>
              </a:lnSpc>
              <a:defRPr/>
            </a:pPr>
            <a:r>
              <a:rPr lang="en-US" sz="2000" dirty="0" err="1">
                <a:latin typeface="+mn-lt"/>
              </a:rPr>
              <a:t>filesplit</a:t>
            </a:r>
            <a:r>
              <a:rPr lang="en-US" sz="2000" dirty="0">
                <a:latin typeface="+mn-lt"/>
              </a:rPr>
              <a:t> phone.dat 10 phone1.dat phone2.dat</a:t>
            </a:r>
          </a:p>
          <a:p>
            <a:pPr lvl="1">
              <a:lnSpc>
                <a:spcPct val="120000"/>
              </a:lnSpc>
              <a:defRPr/>
            </a:pPr>
            <a:r>
              <a:rPr lang="en-US" sz="2000" dirty="0">
                <a:latin typeface="+mn-lt"/>
              </a:rPr>
              <a:t>The '</a:t>
            </a:r>
            <a:r>
              <a:rPr lang="en-US" sz="2000" dirty="0" err="1">
                <a:latin typeface="+mn-lt"/>
              </a:rPr>
              <a:t>filemerge</a:t>
            </a:r>
            <a:r>
              <a:rPr lang="en-US" sz="2000" dirty="0">
                <a:latin typeface="+mn-lt"/>
              </a:rPr>
              <a:t>' program merges two previously split files into one file:</a:t>
            </a:r>
          </a:p>
          <a:p>
            <a:pPr>
              <a:lnSpc>
                <a:spcPct val="120000"/>
              </a:lnSpc>
              <a:defRPr/>
            </a:pPr>
            <a:r>
              <a:rPr lang="en-US" sz="2200" dirty="0" err="1">
                <a:latin typeface="+mn-lt"/>
              </a:rPr>
              <a:t>filemerge</a:t>
            </a:r>
            <a:r>
              <a:rPr lang="en-US" sz="2200" dirty="0">
                <a:latin typeface="+mn-lt"/>
              </a:rPr>
              <a:t> phone1.dat phone2.dat phone.dat</a:t>
            </a:r>
          </a:p>
          <a:p>
            <a:pPr>
              <a:lnSpc>
                <a:spcPct val="120000"/>
              </a:lnSpc>
              <a:defRPr/>
            </a:pPr>
            <a:r>
              <a:rPr lang="en-US" sz="2200" dirty="0">
                <a:latin typeface="+mn-lt"/>
              </a:rPr>
              <a:t>The '</a:t>
            </a:r>
            <a:r>
              <a:rPr lang="en-US" sz="2200" dirty="0" err="1">
                <a:latin typeface="+mn-lt"/>
              </a:rPr>
              <a:t>fileread</a:t>
            </a:r>
            <a:r>
              <a:rPr lang="en-US" sz="2200" dirty="0">
                <a:latin typeface="+mn-lt"/>
              </a:rPr>
              <a:t>' program reads and displays the list of contact numbers contained in any .</a:t>
            </a:r>
            <a:r>
              <a:rPr lang="en-US" sz="2200" dirty="0" err="1">
                <a:latin typeface="+mn-lt"/>
              </a:rPr>
              <a:t>dat</a:t>
            </a:r>
            <a:r>
              <a:rPr lang="en-US" sz="2200" dirty="0">
                <a:latin typeface="+mn-lt"/>
              </a:rPr>
              <a:t> file on the screen. It is used to verify the results of executing the '</a:t>
            </a:r>
            <a:r>
              <a:rPr lang="en-US" sz="2200" dirty="0" err="1">
                <a:latin typeface="+mn-lt"/>
              </a:rPr>
              <a:t>filesplit</a:t>
            </a:r>
            <a:r>
              <a:rPr lang="en-US" sz="2200" dirty="0">
                <a:latin typeface="+mn-lt"/>
              </a:rPr>
              <a:t>' and '</a:t>
            </a:r>
            <a:r>
              <a:rPr lang="en-US" sz="2200" dirty="0" err="1">
                <a:latin typeface="+mn-lt"/>
              </a:rPr>
              <a:t>filemerge</a:t>
            </a:r>
            <a:r>
              <a:rPr lang="en-US" sz="2200" dirty="0">
                <a:latin typeface="+mn-lt"/>
              </a:rPr>
              <a:t>' programs.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6</a:t>
            </a:fld>
            <a:endParaRPr lang="zh-CN" altLang="en-US"/>
          </a:p>
        </p:txBody>
      </p:sp>
      <p:sp>
        <p:nvSpPr>
          <p:cNvPr id="148482" name="Rectangle 2"/>
          <p:cNvSpPr>
            <a:spLocks noGrp="1" noChangeArrowheads="1"/>
          </p:cNvSpPr>
          <p:nvPr>
            <p:ph type="title"/>
          </p:nvPr>
        </p:nvSpPr>
        <p:spPr/>
        <p:txBody>
          <a:bodyPr>
            <a:normAutofit fontScale="90000"/>
          </a:bodyPr>
          <a:lstStyle/>
          <a:p>
            <a:pPr eaLnBrk="1" hangingPunct="1">
              <a:defRPr/>
            </a:pPr>
            <a:r>
              <a:rPr lang="en-US" dirty="0" err="1"/>
              <a:t>Hàm</a:t>
            </a:r>
            <a:r>
              <a:rPr lang="en-US" dirty="0"/>
              <a:t> </a:t>
            </a:r>
            <a:r>
              <a:rPr lang="en-US" b="1" dirty="0" err="1">
                <a:latin typeface="Courier New" pitchFamily="49" charset="0"/>
                <a:cs typeface="Courier New" pitchFamily="49" charset="0"/>
              </a:rPr>
              <a:t>malloc</a:t>
            </a:r>
            <a:endParaRPr lang="en-US" dirty="0"/>
          </a:p>
        </p:txBody>
      </p:sp>
      <p:sp>
        <p:nvSpPr>
          <p:cNvPr id="6147" name="Rectangle 3"/>
          <p:cNvSpPr>
            <a:spLocks noGrp="1" noChangeArrowheads="1"/>
          </p:cNvSpPr>
          <p:nvPr>
            <p:ph sz="quarter" idx="13"/>
          </p:nvPr>
        </p:nvSpPr>
        <p:spPr/>
        <p:txBody>
          <a:bodyPr/>
          <a:lstStyle/>
          <a:p>
            <a:pPr eaLnBrk="1" hangingPunct="1">
              <a:buFontTx/>
              <a:buNone/>
            </a:pPr>
            <a:r>
              <a:rPr lang="en-US" sz="2400" b="1" dirty="0">
                <a:solidFill>
                  <a:srgbClr val="0000FF"/>
                </a:solidFill>
                <a:latin typeface="+mn-lt"/>
                <a:cs typeface="Courier New" pitchFamily="49" charset="0"/>
              </a:rPr>
              <a:t>void </a:t>
            </a:r>
            <a:r>
              <a:rPr lang="en-US" sz="2400" b="1" dirty="0">
                <a:latin typeface="+mn-lt"/>
                <a:cs typeface="Courier New" pitchFamily="49" charset="0"/>
              </a:rPr>
              <a:t>* </a:t>
            </a:r>
            <a:r>
              <a:rPr lang="en-US" sz="2400" b="1" dirty="0" err="1">
                <a:latin typeface="+mn-lt"/>
                <a:cs typeface="Courier New" pitchFamily="49" charset="0"/>
              </a:rPr>
              <a:t>malloc</a:t>
            </a:r>
            <a:r>
              <a:rPr lang="en-US" sz="2400" b="1" dirty="0">
                <a:latin typeface="+mn-lt"/>
                <a:cs typeface="Courier New" pitchFamily="49" charset="0"/>
              </a:rPr>
              <a:t>(</a:t>
            </a:r>
            <a:r>
              <a:rPr lang="en-US" sz="2400" b="1" dirty="0">
                <a:solidFill>
                  <a:srgbClr val="0000FF"/>
                </a:solidFill>
                <a:latin typeface="+mn-lt"/>
                <a:cs typeface="Courier New" pitchFamily="49" charset="0"/>
              </a:rPr>
              <a:t>unsigned</a:t>
            </a:r>
            <a:r>
              <a:rPr lang="en-US" sz="2400" b="1" dirty="0">
                <a:solidFill>
                  <a:schemeClr val="folHlink"/>
                </a:solidFill>
                <a:latin typeface="+mn-lt"/>
                <a:cs typeface="Courier New" pitchFamily="49" charset="0"/>
              </a:rPr>
              <a:t> </a:t>
            </a:r>
            <a:r>
              <a:rPr lang="en-US" sz="2400" b="1" dirty="0" err="1">
                <a:solidFill>
                  <a:srgbClr val="0000FF"/>
                </a:solidFill>
                <a:latin typeface="+mn-lt"/>
                <a:cs typeface="Courier New" pitchFamily="49" charset="0"/>
              </a:rPr>
              <a:t>int</a:t>
            </a:r>
            <a:r>
              <a:rPr lang="en-US" sz="2400" b="1" dirty="0">
                <a:latin typeface="+mn-lt"/>
                <a:cs typeface="Courier New" pitchFamily="49" charset="0"/>
              </a:rPr>
              <a:t> </a:t>
            </a:r>
            <a:r>
              <a:rPr lang="en-US" sz="2400" b="1" dirty="0" err="1">
                <a:latin typeface="+mn-lt"/>
                <a:cs typeface="Courier New" pitchFamily="49" charset="0"/>
              </a:rPr>
              <a:t>nbytes</a:t>
            </a:r>
            <a:r>
              <a:rPr lang="en-US" sz="2400" b="1" dirty="0">
                <a:latin typeface="+mn-lt"/>
                <a:cs typeface="Courier New" pitchFamily="49" charset="0"/>
              </a:rPr>
              <a:t>);</a:t>
            </a:r>
            <a:br>
              <a:rPr lang="en-US" sz="2400" b="1" dirty="0">
                <a:latin typeface="+mn-lt"/>
                <a:cs typeface="Courier New" pitchFamily="49" charset="0"/>
              </a:rPr>
            </a:br>
            <a:endParaRPr lang="en-US" sz="2400" b="1" dirty="0">
              <a:latin typeface="+mn-lt"/>
              <a:cs typeface="Courier New" pitchFamily="49" charset="0"/>
            </a:endParaRPr>
          </a:p>
          <a:p>
            <a:pPr eaLnBrk="1" hangingPunct="1"/>
            <a:r>
              <a:rPr lang="en-US" sz="2400" dirty="0">
                <a:latin typeface="+mn-lt"/>
              </a:rPr>
              <a:t>Request the system to allocate a block of memory of size </a:t>
            </a:r>
            <a:r>
              <a:rPr lang="en-US" sz="2400" dirty="0" err="1">
                <a:latin typeface="+mn-lt"/>
              </a:rPr>
              <a:t>nBytes</a:t>
            </a:r>
            <a:r>
              <a:rPr lang="en-US" sz="2400" dirty="0">
                <a:latin typeface="+mn-lt"/>
              </a:rPr>
              <a:t>.</a:t>
            </a:r>
          </a:p>
          <a:p>
            <a:pPr eaLnBrk="1" hangingPunct="1"/>
            <a:r>
              <a:rPr lang="en-US" sz="2400" dirty="0">
                <a:latin typeface="+mn-lt"/>
              </a:rPr>
              <a:t>malloc returns a pointer to the allocated memory if the allocation is successful, and returns a NULL pointer if it fails.</a:t>
            </a:r>
          </a:p>
          <a:p>
            <a:pPr eaLnBrk="1" hangingPunct="1"/>
            <a:r>
              <a:rPr lang="en-US" sz="2400" dirty="0">
                <a:latin typeface="+mn-lt"/>
              </a:rPr>
              <a:t>Note: Always check if the memory was allocated successfully or not.</a:t>
            </a:r>
          </a:p>
          <a:p>
            <a:pPr eaLnBrk="1" hangingPunct="1"/>
            <a:r>
              <a:rPr lang="en-US" sz="2400" dirty="0">
                <a:latin typeface="+mn-lt"/>
              </a:rPr>
              <a:t>Part of the </a:t>
            </a:r>
            <a:r>
              <a:rPr lang="en-US" sz="2400" dirty="0" err="1">
                <a:latin typeface="+mn-lt"/>
              </a:rPr>
              <a:t>stdlib.h</a:t>
            </a:r>
            <a:r>
              <a:rPr lang="en-US" sz="2400" dirty="0">
                <a:latin typeface="+mn-lt"/>
              </a:rPr>
              <a:t> library: #include &lt;</a:t>
            </a:r>
            <a:r>
              <a:rPr lang="en-US" sz="2400" dirty="0" err="1">
                <a:latin typeface="+mn-lt"/>
              </a:rPr>
              <a:t>stdlib.h</a:t>
            </a:r>
            <a:r>
              <a:rPr lang="en-US" sz="2400" dirty="0">
                <a:latin typeface="+mn-lt"/>
              </a:rPr>
              <a:t>&gt;</a:t>
            </a:r>
            <a:endParaRPr lang="en-US" sz="2400" b="1" dirty="0">
              <a:latin typeface="+mn-lt"/>
              <a:cs typeface="Courier New"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7</a:t>
            </a:fld>
            <a:endParaRPr lang="zh-CN" altLang="en-US"/>
          </a:p>
        </p:txBody>
      </p:sp>
      <p:sp>
        <p:nvSpPr>
          <p:cNvPr id="149506" name="Rectangle 2"/>
          <p:cNvSpPr>
            <a:spLocks noGrp="1" noChangeArrowheads="1"/>
          </p:cNvSpPr>
          <p:nvPr>
            <p:ph type="title"/>
          </p:nvPr>
        </p:nvSpPr>
        <p:spPr/>
        <p:txBody>
          <a:bodyPr>
            <a:normAutofit fontScale="90000"/>
          </a:bodyPr>
          <a:lstStyle/>
          <a:p>
            <a:pPr eaLnBrk="1" hangingPunct="1">
              <a:defRPr/>
            </a:pPr>
            <a:r>
              <a:rPr lang="en-US" dirty="0"/>
              <a:t>Example</a:t>
            </a:r>
          </a:p>
        </p:txBody>
      </p:sp>
      <p:sp>
        <p:nvSpPr>
          <p:cNvPr id="2" name="Content Placeholder 1">
            <a:extLst>
              <a:ext uri="{FF2B5EF4-FFF2-40B4-BE49-F238E27FC236}">
                <a16:creationId xmlns:a16="http://schemas.microsoft.com/office/drawing/2014/main" id="{E63D071F-8AEA-EA17-D696-4CFE755AF025}"/>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020EBF49-C5B0-908C-7CAE-D54C41DB2DDB}"/>
              </a:ext>
            </a:extLst>
          </p:cNvPr>
          <p:cNvSpPr txBox="1"/>
          <p:nvPr/>
        </p:nvSpPr>
        <p:spPr>
          <a:xfrm>
            <a:off x="338735" y="1120101"/>
            <a:ext cx="11560975" cy="4801314"/>
          </a:xfrm>
          <a:prstGeom prst="rect">
            <a:avLst/>
          </a:prstGeom>
          <a:solidFill>
            <a:schemeClr val="accent1">
              <a:lumMod val="20000"/>
              <a:lumOff val="80000"/>
            </a:schemeClr>
          </a:solidFill>
        </p:spPr>
        <p:txBody>
          <a:bodyPr wrap="square">
            <a:spAutoFit/>
          </a:bodyPr>
          <a:lstStyle/>
          <a:p>
            <a:r>
              <a:rPr lang="en-US" sz="1800" dirty="0">
                <a:solidFill>
                  <a:srgbClr val="808080"/>
                </a:solidFill>
                <a:latin typeface="Cascadia Mono" panose="020B0609020000020004" pitchFamily="49" charset="0"/>
              </a:rPr>
              <a:t>#include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&lt;</a:t>
            </a:r>
            <a:r>
              <a:rPr lang="en-US" sz="1800" dirty="0" err="1">
                <a:solidFill>
                  <a:srgbClr val="A31515"/>
                </a:solidFill>
                <a:latin typeface="Cascadia Mono" panose="020B0609020000020004" pitchFamily="49" charset="0"/>
              </a:rPr>
              <a:t>stdlib.h</a:t>
            </a:r>
            <a:r>
              <a:rPr lang="en-US" sz="1800" dirty="0">
                <a:solidFill>
                  <a:srgbClr val="A31515"/>
                </a:solidFill>
                <a:latin typeface="Cascadia Mono" panose="020B0609020000020004" pitchFamily="49" charset="0"/>
              </a:rPr>
              <a:t>&gt;</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n, * p;</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"How many numbers do you want to enter?\n"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a:t>
            </a:r>
            <a:r>
              <a:rPr lang="en-US" sz="1800" dirty="0">
                <a:solidFill>
                  <a:srgbClr val="000000"/>
                </a:solidFill>
                <a:latin typeface="Cascadia Mono" panose="020B0609020000020004" pitchFamily="49" charset="0"/>
              </a:rPr>
              <a:t>, &amp;n);</a:t>
            </a:r>
          </a:p>
          <a:p>
            <a:r>
              <a:rPr lang="en-US" sz="1800" dirty="0">
                <a:solidFill>
                  <a:srgbClr val="000000"/>
                </a:solidFill>
                <a:latin typeface="Cascadia Mono" panose="020B0609020000020004" pitchFamily="49" charset="0"/>
              </a:rPr>
              <a:t>    p =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*)malloc(n * </a:t>
            </a:r>
            <a:r>
              <a:rPr lang="en-US" sz="1800" dirty="0" err="1">
                <a:solidFill>
                  <a:srgbClr val="0000FF"/>
                </a:solidFill>
                <a:latin typeface="Cascadia Mono" panose="020B0609020000020004" pitchFamily="49" charset="0"/>
              </a:rPr>
              <a:t>sizeof</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(p == </a:t>
            </a:r>
            <a:r>
              <a:rPr lang="en-US" sz="1800" dirty="0">
                <a:solidFill>
                  <a:srgbClr val="6F008A"/>
                </a:solidFill>
                <a:latin typeface="Cascadia Mono" panose="020B0609020000020004" pitchFamily="49" charset="0"/>
              </a:rPr>
              <a:t>NULL</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"Memory allocation failed!\n"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input integer numbers*/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vi-VN" sz="1800" dirty="0">
                <a:solidFill>
                  <a:srgbClr val="000000"/>
                </a:solidFill>
                <a:latin typeface="Cascadia Mono" panose="020B0609020000020004" pitchFamily="49" charset="0"/>
              </a:rPr>
              <a:t>        </a:t>
            </a:r>
            <a:r>
              <a:rPr lang="vi-VN" sz="1800" dirty="0">
                <a:solidFill>
                  <a:srgbClr val="008000"/>
                </a:solidFill>
                <a:latin typeface="Cascadia Mono" panose="020B0609020000020004" pitchFamily="49" charset="0"/>
              </a:rPr>
              <a:t>/* </a:t>
            </a:r>
            <a:r>
              <a:rPr lang="en-US" sz="1800" dirty="0">
                <a:solidFill>
                  <a:srgbClr val="008000"/>
                </a:solidFill>
                <a:latin typeface="Cascadia Mono" panose="020B0609020000020004" pitchFamily="49" charset="0"/>
              </a:rPr>
              <a:t>print reverse way</a:t>
            </a:r>
            <a:r>
              <a:rPr lang="vi-VN" sz="1800" dirty="0">
                <a:solidFill>
                  <a:srgbClr val="008000"/>
                </a:solidFill>
                <a:latin typeface="Cascadia Mono" panose="020B0609020000020004" pitchFamily="49" charset="0"/>
              </a:rPr>
              <a:t>*/</a:t>
            </a:r>
            <a:endParaRPr lang="vi-VN"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free(p); </a:t>
            </a:r>
            <a:r>
              <a:rPr lang="en-US" sz="1800" dirty="0">
                <a:solidFill>
                  <a:srgbClr val="008000"/>
                </a:solidFill>
                <a:latin typeface="Cascadia Mono" panose="020B0609020000020004" pitchFamily="49" charset="0"/>
              </a:rPr>
              <a:t>/* free mem*/</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0;</a:t>
            </a:r>
          </a:p>
          <a:p>
            <a:r>
              <a:rPr lang="en-US" sz="1800" dirty="0">
                <a:solidFill>
                  <a:srgbClr val="000000"/>
                </a:solidFill>
                <a:latin typeface="Cascadia Mono" panose="020B0609020000020004" pitchFamily="49"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8</a:t>
            </a:fld>
            <a:endParaRPr lang="zh-CN" altLang="en-US"/>
          </a:p>
        </p:txBody>
      </p:sp>
      <p:sp>
        <p:nvSpPr>
          <p:cNvPr id="156674" name="Rectangle 2"/>
          <p:cNvSpPr>
            <a:spLocks noGrp="1" noChangeArrowheads="1"/>
          </p:cNvSpPr>
          <p:nvPr>
            <p:ph type="title"/>
          </p:nvPr>
        </p:nvSpPr>
        <p:spPr/>
        <p:txBody>
          <a:bodyPr>
            <a:normAutofit fontScale="90000"/>
          </a:bodyPr>
          <a:lstStyle/>
          <a:p>
            <a:pPr eaLnBrk="1" hangingPunct="1">
              <a:defRPr/>
            </a:pPr>
            <a:r>
              <a:rPr lang="en-US" dirty="0" err="1"/>
              <a:t>Hướng</a:t>
            </a:r>
            <a:r>
              <a:rPr lang="en-US" dirty="0"/>
              <a:t> </a:t>
            </a:r>
            <a:r>
              <a:rPr lang="en-US" dirty="0" err="1"/>
              <a:t>dẫn</a:t>
            </a:r>
            <a:endParaRPr lang="en-US" dirty="0"/>
          </a:p>
        </p:txBody>
      </p:sp>
      <p:sp>
        <p:nvSpPr>
          <p:cNvPr id="2" name="Content Placeholder 1">
            <a:extLst>
              <a:ext uri="{FF2B5EF4-FFF2-40B4-BE49-F238E27FC236}">
                <a16:creationId xmlns:a16="http://schemas.microsoft.com/office/drawing/2014/main" id="{6D17203E-F9C5-31FA-1184-2908F72BB472}"/>
              </a:ext>
            </a:extLst>
          </p:cNvPr>
          <p:cNvSpPr>
            <a:spLocks noGrp="1"/>
          </p:cNvSpPr>
          <p:nvPr>
            <p:ph sz="quarter" idx="13"/>
          </p:nvPr>
        </p:nvSpPr>
        <p:spPr/>
        <p:txBody>
          <a:bodyPr/>
          <a:lstStyle/>
          <a:p>
            <a:endParaRPr lang="en-US"/>
          </a:p>
        </p:txBody>
      </p:sp>
      <p:sp>
        <p:nvSpPr>
          <p:cNvPr id="3" name="TextBox 2">
            <a:extLst>
              <a:ext uri="{FF2B5EF4-FFF2-40B4-BE49-F238E27FC236}">
                <a16:creationId xmlns:a16="http://schemas.microsoft.com/office/drawing/2014/main" id="{2ECFD313-3B71-741C-C753-620748244226}"/>
              </a:ext>
            </a:extLst>
          </p:cNvPr>
          <p:cNvSpPr txBox="1"/>
          <p:nvPr/>
        </p:nvSpPr>
        <p:spPr>
          <a:xfrm>
            <a:off x="338736" y="1274841"/>
            <a:ext cx="11420448" cy="4524315"/>
          </a:xfrm>
          <a:prstGeom prst="rect">
            <a:avLst/>
          </a:prstGeom>
          <a:solidFill>
            <a:schemeClr val="accent1">
              <a:lumMod val="20000"/>
              <a:lumOff val="80000"/>
            </a:schemeClr>
          </a:solidFill>
        </p:spPr>
        <p:txBody>
          <a:bodyPr wrap="square">
            <a:spAutoFit/>
          </a:bodyPr>
          <a:lstStyle/>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main()</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 .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get the numbers – dynamic memory allocated </a:t>
            </a:r>
            <a:r>
              <a:rPr lang="en-US" sz="1800" dirty="0" err="1">
                <a:solidFill>
                  <a:srgbClr val="008000"/>
                </a:solidFill>
                <a:latin typeface="Cascadia Mono" panose="020B0609020000020004" pitchFamily="49" charset="0"/>
              </a:rPr>
              <a:t>aray</a:t>
            </a:r>
            <a:r>
              <a:rPr lang="en-US" sz="1800" dirty="0">
                <a:solidFill>
                  <a:srgbClr val="008000"/>
                </a:solidFill>
                <a:latin typeface="Cascadia Mono" panose="020B0609020000020004" pitchFamily="49" charset="0"/>
              </a:rPr>
              <a:t> */</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"Please enter numbers now:\n"</a:t>
            </a:r>
            <a:r>
              <a:rPr lang="en-US" sz="1800" dirty="0">
                <a:solidFill>
                  <a:srgbClr val="000000"/>
                </a:solidFill>
                <a:latin typeface="Cascadia Mono" panose="020B0609020000020004" pitchFamily="49" charset="0"/>
              </a:rPr>
              <a:t>);</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(i = 0; i &lt; n; i++)</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scanf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a:t>
            </a:r>
            <a:r>
              <a:rPr lang="en-US" sz="1800" dirty="0">
                <a:solidFill>
                  <a:srgbClr val="000000"/>
                </a:solidFill>
                <a:latin typeface="Cascadia Mono" panose="020B0609020000020004" pitchFamily="49" charset="0"/>
              </a:rPr>
              <a:t>, &amp;p[</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vi-VN" sz="1800" dirty="0">
                <a:solidFill>
                  <a:srgbClr val="000000"/>
                </a:solidFill>
                <a:latin typeface="Cascadia Mono" panose="020B0609020000020004" pitchFamily="49" charset="0"/>
              </a:rPr>
              <a:t>    </a:t>
            </a:r>
            <a:r>
              <a:rPr lang="vi-VN" sz="1800" dirty="0">
                <a:solidFill>
                  <a:srgbClr val="008000"/>
                </a:solidFill>
                <a:latin typeface="Cascadia Mono" panose="020B0609020000020004" pitchFamily="49" charset="0"/>
              </a:rPr>
              <a:t>/* </a:t>
            </a:r>
            <a:r>
              <a:rPr lang="en-US" sz="1800" dirty="0">
                <a:solidFill>
                  <a:srgbClr val="008000"/>
                </a:solidFill>
                <a:latin typeface="Cascadia Mono" panose="020B0609020000020004" pitchFamily="49" charset="0"/>
              </a:rPr>
              <a:t>print in reverse way</a:t>
            </a:r>
            <a:r>
              <a:rPr lang="vi-VN" sz="1800" dirty="0">
                <a:solidFill>
                  <a:srgbClr val="008000"/>
                </a:solidFill>
                <a:latin typeface="Cascadia Mono" panose="020B0609020000020004" pitchFamily="49" charset="0"/>
              </a:rPr>
              <a:t>*/</a:t>
            </a:r>
            <a:endParaRPr lang="vi-VN"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numbers in reverse order are - \n"</a:t>
            </a:r>
            <a:r>
              <a:rPr lang="en-US" sz="1800" dirty="0">
                <a:solidFill>
                  <a:srgbClr val="000000"/>
                </a:solidFill>
                <a:latin typeface="Cascadia Mono" panose="020B0609020000020004" pitchFamily="49" charset="0"/>
              </a:rPr>
              <a:t>);</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(i = n - 1; i &gt;= 0; --i)</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 "</a:t>
            </a:r>
            <a:r>
              <a:rPr lang="en-US" sz="1800" dirty="0">
                <a:solidFill>
                  <a:srgbClr val="000000"/>
                </a:solidFill>
                <a:latin typeface="Cascadia Mono" panose="020B0609020000020004" pitchFamily="49" charset="0"/>
              </a:rPr>
              <a:t>, p[</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printf</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free(p);</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0;</a:t>
            </a:r>
          </a:p>
          <a:p>
            <a:r>
              <a:rPr lang="en-US" sz="1800" dirty="0">
                <a:solidFill>
                  <a:srgbClr val="000000"/>
                </a:solidFill>
                <a:latin typeface="Cascadia Mono" panose="020B0609020000020004" pitchFamily="49" charset="0"/>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F88B7E-86B8-4862-842E-2DB840C1EC76}" type="slidenum">
              <a:rPr lang="zh-CN" altLang="en-US" smtClean="0"/>
              <a:pPr/>
              <a:t>9</a:t>
            </a:fld>
            <a:endParaRPr lang="zh-CN" altLang="en-US"/>
          </a:p>
        </p:txBody>
      </p:sp>
      <p:sp>
        <p:nvSpPr>
          <p:cNvPr id="150530" name="Rectangle 2"/>
          <p:cNvSpPr>
            <a:spLocks noGrp="1" noChangeArrowheads="1"/>
          </p:cNvSpPr>
          <p:nvPr>
            <p:ph type="title"/>
          </p:nvPr>
        </p:nvSpPr>
        <p:spPr/>
        <p:txBody>
          <a:bodyPr/>
          <a:lstStyle/>
          <a:p>
            <a:pPr eaLnBrk="1" hangingPunct="1">
              <a:defRPr/>
            </a:pPr>
            <a:r>
              <a:rPr lang="en-US" dirty="0"/>
              <a:t>Type cast ?</a:t>
            </a:r>
          </a:p>
        </p:txBody>
      </p:sp>
      <p:sp>
        <p:nvSpPr>
          <p:cNvPr id="9219" name="Rectangle 3"/>
          <p:cNvSpPr>
            <a:spLocks noGrp="1" noChangeArrowheads="1"/>
          </p:cNvSpPr>
          <p:nvPr>
            <p:ph sz="quarter" idx="13"/>
          </p:nvPr>
        </p:nvSpPr>
        <p:spPr/>
        <p:txBody>
          <a:bodyPr>
            <a:normAutofit/>
          </a:bodyPr>
          <a:lstStyle/>
          <a:p>
            <a:pPr eaLnBrk="1" hangingPunct="1">
              <a:buFontTx/>
              <a:buNone/>
            </a:pPr>
            <a:r>
              <a:rPr lang="en-US" sz="2400" dirty="0">
                <a:latin typeface="+mn-lt"/>
              </a:rPr>
              <a:t>Type casting in the statement</a:t>
            </a:r>
          </a:p>
          <a:p>
            <a:pPr eaLnBrk="1" hangingPunct="1">
              <a:buFontTx/>
              <a:buNone/>
            </a:pPr>
            <a:endParaRPr lang="en-US" sz="2400" dirty="0">
              <a:latin typeface="+mn-lt"/>
            </a:endParaRPr>
          </a:p>
          <a:p>
            <a:pPr eaLnBrk="1" hangingPunct="1">
              <a:buFontTx/>
              <a:buNone/>
            </a:pPr>
            <a:r>
              <a:rPr lang="en-US" sz="2400" dirty="0">
                <a:latin typeface="+mn-lt"/>
              </a:rPr>
              <a:t>			p = (int *)malloc(</a:t>
            </a:r>
            <a:r>
              <a:rPr lang="en-US" sz="2400" dirty="0" err="1">
                <a:latin typeface="+mn-lt"/>
              </a:rPr>
              <a:t>nsizeof</a:t>
            </a:r>
            <a:r>
              <a:rPr lang="en-US" sz="2400" dirty="0">
                <a:latin typeface="+mn-lt"/>
              </a:rPr>
              <a:t>(int));</a:t>
            </a:r>
          </a:p>
          <a:p>
            <a:pPr eaLnBrk="1" hangingPunct="1">
              <a:buFontTx/>
              <a:buNone/>
            </a:pPr>
            <a:endParaRPr lang="en-US" sz="2400" dirty="0">
              <a:latin typeface="+mn-lt"/>
            </a:endParaRPr>
          </a:p>
          <a:p>
            <a:pPr eaLnBrk="1" hangingPunct="1">
              <a:buFontTx/>
              <a:buNone/>
            </a:pPr>
            <a:r>
              <a:rPr lang="en-US" sz="2400" dirty="0">
                <a:latin typeface="+mn-lt"/>
              </a:rPr>
              <a:t>is necessary because the malloc function returns void *:</a:t>
            </a:r>
          </a:p>
          <a:p>
            <a:pPr eaLnBrk="1" hangingPunct="1">
              <a:buFontTx/>
              <a:buNone/>
            </a:pPr>
            <a:r>
              <a:rPr lang="en-US" sz="2400" dirty="0">
                <a:latin typeface="+mn-lt"/>
              </a:rPr>
              <a:t>                            void * malloc(unsigned int </a:t>
            </a:r>
            <a:r>
              <a:rPr lang="en-US" sz="2400" dirty="0" err="1">
                <a:latin typeface="+mn-lt"/>
              </a:rPr>
              <a:t>nbytes</a:t>
            </a:r>
            <a:r>
              <a:rPr lang="en-US" sz="2400" dirty="0">
                <a:latin typeface="+mn-lt"/>
              </a:rPr>
              <a:t>);</a:t>
            </a:r>
          </a:p>
          <a:p>
            <a:pPr eaLnBrk="1" hangingPunct="1">
              <a:buFontTx/>
              <a:buNone/>
            </a:pPr>
            <a:endParaRPr lang="en-US" sz="2400" dirty="0">
              <a:latin typeface="+mn-lt"/>
            </a:endParaRPr>
          </a:p>
          <a:p>
            <a:pPr eaLnBrk="1" hangingPunct="1">
              <a:buFontTx/>
              <a:buNone/>
            </a:pPr>
            <a:r>
              <a:rPr lang="en-US" sz="2400" dirty="0">
                <a:latin typeface="+mn-lt"/>
              </a:rPr>
              <a:t>The (void *) type specifies a general pointer that can be cast to any pointer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C9EB9AF-E77E-4551-87F4-4FE2E86D0379}" vid="{E8919D33-A976-4955-AFB8-A27EBB61C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C4F83E9069D43AFA594D7F1D96885" ma:contentTypeVersion="4" ma:contentTypeDescription="Create a new document." ma:contentTypeScope="" ma:versionID="ab42ff59064bab5a86eff4b62602acbc">
  <xsd:schema xmlns:xsd="http://www.w3.org/2001/XMLSchema" xmlns:xs="http://www.w3.org/2001/XMLSchema" xmlns:p="http://schemas.microsoft.com/office/2006/metadata/properties" xmlns:ns2="d0a6ddea-004a-4b16-a170-7c91a96eeb9b" targetNamespace="http://schemas.microsoft.com/office/2006/metadata/properties" ma:root="true" ma:fieldsID="2d27bf802cbab3f01b47c4a64429af83" ns2:_="">
    <xsd:import namespace="d0a6ddea-004a-4b16-a170-7c91a96eeb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a6ddea-004a-4b16-a170-7c91a96eeb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46B744-02B6-4D3D-922A-4271FFF941AB}"/>
</file>

<file path=customXml/itemProps2.xml><?xml version="1.0" encoding="utf-8"?>
<ds:datastoreItem xmlns:ds="http://schemas.openxmlformats.org/officeDocument/2006/customXml" ds:itemID="{DC659046-CE97-4B92-A718-A4C106AE3C27}">
  <ds:schemaRefs>
    <ds:schemaRef ds:uri="http://schemas.microsoft.com/sharepoint/v3/contenttype/forms"/>
  </ds:schemaRefs>
</ds:datastoreItem>
</file>

<file path=customXml/itemProps3.xml><?xml version="1.0" encoding="utf-8"?>
<ds:datastoreItem xmlns:ds="http://schemas.openxmlformats.org/officeDocument/2006/customXml" ds:itemID="{CCC15750-EE58-41B8-8DFD-F58FB4019EA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HUST_PPT_template_2022_Blue_16x9</Template>
  <TotalTime>80</TotalTime>
  <Words>5000</Words>
  <Application>Microsoft Office PowerPoint</Application>
  <PresentationFormat>Widescreen</PresentationFormat>
  <Paragraphs>610</Paragraphs>
  <Slides>51</Slides>
  <Notes>32</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Content</vt:lpstr>
      <vt:lpstr>PowerPoint Presentation</vt:lpstr>
      <vt:lpstr>Dynamic memory allocation</vt:lpstr>
      <vt:lpstr>Hàm malloc</vt:lpstr>
      <vt:lpstr>Example</vt:lpstr>
      <vt:lpstr>Hướng dẫn</vt:lpstr>
      <vt:lpstr>Type cast ?</vt:lpstr>
      <vt:lpstr>Function  calloc</vt:lpstr>
      <vt:lpstr>Function Reallocate</vt:lpstr>
      <vt:lpstr>Function Reallocate</vt:lpstr>
      <vt:lpstr>Example</vt:lpstr>
      <vt:lpstr>Free memory</vt:lpstr>
      <vt:lpstr>Example</vt:lpstr>
      <vt:lpstr>Solution - my_strcat</vt:lpstr>
      <vt:lpstr>Solution - my_strcat</vt:lpstr>
      <vt:lpstr>Exercise</vt:lpstr>
      <vt:lpstr>PowerPoint Presentation</vt:lpstr>
      <vt:lpstr>Struct</vt:lpstr>
      <vt:lpstr>Example</vt:lpstr>
      <vt:lpstr>Example</vt:lpstr>
      <vt:lpstr>Solution</vt:lpstr>
      <vt:lpstr>Exercise</vt:lpstr>
      <vt:lpstr>Exercise</vt:lpstr>
      <vt:lpstr>PowerPoint Presentation</vt:lpstr>
      <vt:lpstr>Binary modes</vt:lpstr>
      <vt:lpstr>fread()</vt:lpstr>
      <vt:lpstr>fwrite()</vt:lpstr>
      <vt:lpstr>Function feof</vt:lpstr>
      <vt:lpstr>Example</vt:lpstr>
      <vt:lpstr>Example</vt:lpstr>
      <vt:lpstr>Solution</vt:lpstr>
      <vt:lpstr>Example</vt:lpstr>
      <vt:lpstr>Example</vt:lpstr>
      <vt:lpstr>Exercise</vt:lpstr>
      <vt:lpstr>Exercise </vt:lpstr>
      <vt:lpstr>Solution</vt:lpstr>
      <vt:lpstr>Solution</vt:lpstr>
      <vt:lpstr>Solution</vt:lpstr>
      <vt:lpstr>Exercise</vt:lpstr>
      <vt:lpstr>PowerPoint Presentation</vt:lpstr>
      <vt:lpstr>Access binary file randomly</vt:lpstr>
      <vt:lpstr>Access binary file randomly</vt:lpstr>
      <vt:lpstr>Example : Read binary file</vt:lpstr>
      <vt:lpstr>Solution</vt:lpstr>
      <vt:lpstr>Solution</vt:lpstr>
      <vt:lpstr>Solution</vt:lpstr>
      <vt:lpstr>Exercise </vt:lpstr>
      <vt:lpstr>Exercise : Phone information management</vt:lpstr>
      <vt:lpstr>Exercise : Split and merge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Hiep</dc:creator>
  <cp:lastModifiedBy>Nguyen Hiep</cp:lastModifiedBy>
  <cp:revision>16</cp:revision>
  <dcterms:created xsi:type="dcterms:W3CDTF">2023-11-19T07:10:22Z</dcterms:created>
  <dcterms:modified xsi:type="dcterms:W3CDTF">2025-02-11T01:02:31Z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0x01010078AC4F83E9069D43AFA594D7F1D96885</vt:lpwstr>
  </property>
</Properties>
</file>